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4"/>
  </p:sldMasterIdLst>
  <p:notesMasterIdLst>
    <p:notesMasterId r:id="rId27"/>
  </p:notesMasterIdLst>
  <p:sldIdLst>
    <p:sldId id="256" r:id="rId5"/>
    <p:sldId id="278" r:id="rId6"/>
    <p:sldId id="279" r:id="rId7"/>
    <p:sldId id="257" r:id="rId8"/>
    <p:sldId id="258" r:id="rId9"/>
    <p:sldId id="280" r:id="rId10"/>
    <p:sldId id="259" r:id="rId11"/>
    <p:sldId id="260" r:id="rId12"/>
    <p:sldId id="281" r:id="rId13"/>
    <p:sldId id="261" r:id="rId14"/>
    <p:sldId id="262" r:id="rId15"/>
    <p:sldId id="263" r:id="rId16"/>
    <p:sldId id="265" r:id="rId17"/>
    <p:sldId id="266" r:id="rId18"/>
    <p:sldId id="282" r:id="rId19"/>
    <p:sldId id="264" r:id="rId20"/>
    <p:sldId id="267" r:id="rId21"/>
    <p:sldId id="268" r:id="rId22"/>
    <p:sldId id="269" r:id="rId23"/>
    <p:sldId id="283" r:id="rId24"/>
    <p:sldId id="270" r:id="rId25"/>
    <p:sldId id="271" r:id="rId2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Einleitung" id="{2063F5AD-69B0-487E-B718-B9884CF89404}">
          <p14:sldIdLst>
            <p14:sldId id="256"/>
            <p14:sldId id="278"/>
          </p14:sldIdLst>
        </p14:section>
        <p14:section name="Einführung und Begrüßung" id="{129D7C3E-80F0-41F5-888D-C587D31FBD91}">
          <p14:sldIdLst>
            <p14:sldId id="279"/>
            <p14:sldId id="257"/>
            <p14:sldId id="258"/>
          </p14:sldIdLst>
        </p14:section>
        <p14:section name="Produktvorstellung und Potenzial" id="{53CEAA76-5806-4128-A964-7372C082E1D7}">
          <p14:sldIdLst>
            <p14:sldId id="280"/>
            <p14:sldId id="259"/>
            <p14:sldId id="260"/>
          </p14:sldIdLst>
        </p14:section>
        <p14:section name="Marketingstrategien und Herausforderungen" id="{9A1FDB40-288A-4D45-A2B8-52CF18B6A3C2}">
          <p14:sldIdLst>
            <p14:sldId id="281"/>
            <p14:sldId id="261"/>
            <p14:sldId id="262"/>
            <p14:sldId id="263"/>
            <p14:sldId id="265"/>
            <p14:sldId id="266"/>
          </p14:sldIdLst>
        </p14:section>
        <p14:section name="Produktionskapazität und Preisstrategie" id="{CDF98CE7-03FE-4783-BB41-9B43F8D389CB}">
          <p14:sldIdLst>
            <p14:sldId id="282"/>
            <p14:sldId id="264"/>
            <p14:sldId id="267"/>
            <p14:sldId id="268"/>
            <p14:sldId id="269"/>
          </p14:sldIdLst>
        </p14:section>
        <p14:section name="Projektplan und Abschluss" id="{49A61FFA-2780-4B6E-ABBC-F4B73CCA7334}">
          <p14:sldIdLst>
            <p14:sldId id="283"/>
            <p14:sldId id="270"/>
            <p14:sldId id="2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6" autoAdjust="0"/>
    <p:restoredTop sz="94660"/>
  </p:normalViewPr>
  <p:slideViewPr>
    <p:cSldViewPr snapToGrid="0">
      <p:cViewPr varScale="1">
        <p:scale>
          <a:sx n="79" d="100"/>
          <a:sy n="79" d="100"/>
        </p:scale>
        <p:origin x="48" y="678"/>
      </p:cViewPr>
      <p:guideLst/>
    </p:cSldViewPr>
  </p:slideViewPr>
  <p:notesTextViewPr>
    <p:cViewPr>
      <p:scale>
        <a:sx n="1" d="1"/>
        <a:sy n="1" d="1"/>
      </p:scale>
      <p:origin x="0" y="-27"/>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562093-0B41-4642-8776-8C88F10EDE6C}" type="doc">
      <dgm:prSet loTypeId="urn:microsoft.com/office/officeart/2018/5/layout/CenteredIconLabelDescriptionList" loCatId="icon" qsTypeId="urn:microsoft.com/office/officeart/2005/8/quickstyle/simple1" qsCatId="simple" csTypeId="urn:microsoft.com/office/officeart/2005/8/colors/accent0_1" csCatId="mainScheme" phldr="1"/>
      <dgm:spPr/>
      <dgm:t>
        <a:bodyPr/>
        <a:lstStyle/>
        <a:p>
          <a:endParaRPr lang="en-US"/>
        </a:p>
      </dgm:t>
    </dgm:pt>
    <dgm:pt modelId="{26706C4E-2178-48BD-95A1-8E1AAE7DFA43}">
      <dgm:prSet/>
      <dgm:spPr/>
      <dgm:t>
        <a:bodyPr/>
        <a:lstStyle/>
        <a:p>
          <a:pPr>
            <a:defRPr b="1"/>
          </a:pPr>
          <a:r>
            <a:rPr lang="de-DE"/>
            <a:t>Sonderangebote zur Einführung</a:t>
          </a:r>
          <a:endParaRPr lang="en-US"/>
        </a:p>
      </dgm:t>
    </dgm:pt>
    <dgm:pt modelId="{C7259334-5153-4854-A879-FC2D72DA115E}" type="parTrans" cxnId="{E6EA6516-BBB7-4583-B22D-3475E9A9B736}">
      <dgm:prSet/>
      <dgm:spPr/>
      <dgm:t>
        <a:bodyPr/>
        <a:lstStyle/>
        <a:p>
          <a:endParaRPr lang="en-US"/>
        </a:p>
      </dgm:t>
    </dgm:pt>
    <dgm:pt modelId="{EAEF609C-77F3-4A44-ADC4-C58CF5922209}" type="sibTrans" cxnId="{E6EA6516-BBB7-4583-B22D-3475E9A9B736}">
      <dgm:prSet/>
      <dgm:spPr/>
      <dgm:t>
        <a:bodyPr/>
        <a:lstStyle/>
        <a:p>
          <a:endParaRPr lang="en-US"/>
        </a:p>
      </dgm:t>
    </dgm:pt>
    <dgm:pt modelId="{B6A6DC2E-BD1C-4BE9-8B3D-28D29BF3E66D}">
      <dgm:prSet/>
      <dgm:spPr/>
      <dgm:t>
        <a:bodyPr/>
        <a:lstStyle/>
        <a:p>
          <a:r>
            <a:rPr lang="de-DE"/>
            <a:t>Rabatte für den Kauf mehrerer Sets</a:t>
          </a:r>
          <a:endParaRPr lang="en-US"/>
        </a:p>
      </dgm:t>
    </dgm:pt>
    <dgm:pt modelId="{BC42DA53-0FEC-4C9A-A21F-10CE59C88D64}" type="parTrans" cxnId="{3EA7E0F2-3BCC-4B6B-9A12-A958E279CE02}">
      <dgm:prSet/>
      <dgm:spPr/>
      <dgm:t>
        <a:bodyPr/>
        <a:lstStyle/>
        <a:p>
          <a:endParaRPr lang="en-US"/>
        </a:p>
      </dgm:t>
    </dgm:pt>
    <dgm:pt modelId="{6295E549-6B1C-48E5-9183-09D3A8291909}" type="sibTrans" cxnId="{3EA7E0F2-3BCC-4B6B-9A12-A958E279CE02}">
      <dgm:prSet/>
      <dgm:spPr/>
      <dgm:t>
        <a:bodyPr/>
        <a:lstStyle/>
        <a:p>
          <a:endParaRPr lang="en-US"/>
        </a:p>
      </dgm:t>
    </dgm:pt>
    <dgm:pt modelId="{B1D7C467-A4CC-43FF-BB57-93CE10C0D961}">
      <dgm:prSet/>
      <dgm:spPr/>
      <dgm:t>
        <a:bodyPr/>
        <a:lstStyle/>
        <a:p>
          <a:pPr>
            <a:defRPr b="1"/>
          </a:pPr>
          <a:r>
            <a:rPr lang="de-DE"/>
            <a:t>Bundle-Angebote</a:t>
          </a:r>
          <a:endParaRPr lang="en-US"/>
        </a:p>
      </dgm:t>
    </dgm:pt>
    <dgm:pt modelId="{31894F70-2330-475E-AB34-79BC23E49EED}" type="parTrans" cxnId="{3DAA4490-F883-49ED-9F49-9A09B9467289}">
      <dgm:prSet/>
      <dgm:spPr/>
      <dgm:t>
        <a:bodyPr/>
        <a:lstStyle/>
        <a:p>
          <a:endParaRPr lang="en-US"/>
        </a:p>
      </dgm:t>
    </dgm:pt>
    <dgm:pt modelId="{4A7A14A0-E086-48D1-A3FD-6DA8F3404691}" type="sibTrans" cxnId="{3DAA4490-F883-49ED-9F49-9A09B9467289}">
      <dgm:prSet/>
      <dgm:spPr/>
      <dgm:t>
        <a:bodyPr/>
        <a:lstStyle/>
        <a:p>
          <a:endParaRPr lang="en-US"/>
        </a:p>
      </dgm:t>
    </dgm:pt>
    <dgm:pt modelId="{56F3585A-4C5B-4EE2-AB19-28290B4D0C00}">
      <dgm:prSet/>
      <dgm:spPr/>
      <dgm:t>
        <a:bodyPr/>
        <a:lstStyle/>
        <a:p>
          <a:r>
            <a:rPr lang="de-DE"/>
            <a:t>CubiX Creator mit exklusivem Zubehör-Set</a:t>
          </a:r>
          <a:endParaRPr lang="en-US"/>
        </a:p>
      </dgm:t>
    </dgm:pt>
    <dgm:pt modelId="{49FC4B26-4D59-4FB6-A2FF-BFF144292738}" type="parTrans" cxnId="{92FBC5EF-5AE8-4CF3-813C-A89B2464C3A5}">
      <dgm:prSet/>
      <dgm:spPr/>
      <dgm:t>
        <a:bodyPr/>
        <a:lstStyle/>
        <a:p>
          <a:endParaRPr lang="en-US"/>
        </a:p>
      </dgm:t>
    </dgm:pt>
    <dgm:pt modelId="{8F64B2CC-36FA-4426-816F-19F1526017D8}" type="sibTrans" cxnId="{92FBC5EF-5AE8-4CF3-813C-A89B2464C3A5}">
      <dgm:prSet/>
      <dgm:spPr/>
      <dgm:t>
        <a:bodyPr/>
        <a:lstStyle/>
        <a:p>
          <a:endParaRPr lang="en-US"/>
        </a:p>
      </dgm:t>
    </dgm:pt>
    <dgm:pt modelId="{6600984F-150F-4AB5-ACE5-6F52A1FE1D12}">
      <dgm:prSet/>
      <dgm:spPr/>
      <dgm:t>
        <a:bodyPr/>
        <a:lstStyle/>
        <a:p>
          <a:r>
            <a:rPr lang="de-DE"/>
            <a:t>Zubehör-Set nur in Filialen erhältlich</a:t>
          </a:r>
          <a:endParaRPr lang="en-US"/>
        </a:p>
      </dgm:t>
    </dgm:pt>
    <dgm:pt modelId="{0543A400-B90F-4F34-AF79-37D0DF3F7637}" type="parTrans" cxnId="{9C64BCC3-F149-4F34-964A-D507368E0897}">
      <dgm:prSet/>
      <dgm:spPr/>
      <dgm:t>
        <a:bodyPr/>
        <a:lstStyle/>
        <a:p>
          <a:endParaRPr lang="en-US"/>
        </a:p>
      </dgm:t>
    </dgm:pt>
    <dgm:pt modelId="{7F185B5E-F12E-4B7D-B450-68D8F4D8191C}" type="sibTrans" cxnId="{9C64BCC3-F149-4F34-964A-D507368E0897}">
      <dgm:prSet/>
      <dgm:spPr/>
      <dgm:t>
        <a:bodyPr/>
        <a:lstStyle/>
        <a:p>
          <a:endParaRPr lang="en-US"/>
        </a:p>
      </dgm:t>
    </dgm:pt>
    <dgm:pt modelId="{DD1BB5CF-C34C-474B-AB14-8375B5384D84}" type="pres">
      <dgm:prSet presAssocID="{12562093-0B41-4642-8776-8C88F10EDE6C}" presName="root" presStyleCnt="0">
        <dgm:presLayoutVars>
          <dgm:dir/>
          <dgm:resizeHandles val="exact"/>
        </dgm:presLayoutVars>
      </dgm:prSet>
      <dgm:spPr/>
    </dgm:pt>
    <dgm:pt modelId="{2BEFA819-812F-4BF8-AEAB-1C5E9B4FAD2E}" type="pres">
      <dgm:prSet presAssocID="{26706C4E-2178-48BD-95A1-8E1AAE7DFA43}" presName="compNode" presStyleCnt="0"/>
      <dgm:spPr/>
    </dgm:pt>
    <dgm:pt modelId="{784D0C52-DA9C-4D91-BBB8-AA647A0B1CFC}" type="pres">
      <dgm:prSet presAssocID="{26706C4E-2178-48BD-95A1-8E1AAE7DFA43}"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hopping cart"/>
        </a:ext>
      </dgm:extLst>
    </dgm:pt>
    <dgm:pt modelId="{F12EB9A7-8CDD-472E-831C-E912B873AE97}" type="pres">
      <dgm:prSet presAssocID="{26706C4E-2178-48BD-95A1-8E1AAE7DFA43}" presName="iconSpace" presStyleCnt="0"/>
      <dgm:spPr/>
    </dgm:pt>
    <dgm:pt modelId="{B464FD9E-BC1F-4B60-B635-6EABE56C5A0D}" type="pres">
      <dgm:prSet presAssocID="{26706C4E-2178-48BD-95A1-8E1AAE7DFA43}" presName="parTx" presStyleLbl="revTx" presStyleIdx="0" presStyleCnt="4">
        <dgm:presLayoutVars>
          <dgm:chMax val="0"/>
          <dgm:chPref val="0"/>
        </dgm:presLayoutVars>
      </dgm:prSet>
      <dgm:spPr/>
    </dgm:pt>
    <dgm:pt modelId="{B86F965D-6457-4E1C-9C23-3E0376691896}" type="pres">
      <dgm:prSet presAssocID="{26706C4E-2178-48BD-95A1-8E1AAE7DFA43}" presName="txSpace" presStyleCnt="0"/>
      <dgm:spPr/>
    </dgm:pt>
    <dgm:pt modelId="{480BE633-1FAC-4B4D-AD56-FAA7549C1BEB}" type="pres">
      <dgm:prSet presAssocID="{26706C4E-2178-48BD-95A1-8E1AAE7DFA43}" presName="desTx" presStyleLbl="revTx" presStyleIdx="1" presStyleCnt="4">
        <dgm:presLayoutVars/>
      </dgm:prSet>
      <dgm:spPr/>
    </dgm:pt>
    <dgm:pt modelId="{3D1320D5-99B1-40AD-BA2E-F3AE68050D20}" type="pres">
      <dgm:prSet presAssocID="{EAEF609C-77F3-4A44-ADC4-C58CF5922209}" presName="sibTrans" presStyleCnt="0"/>
      <dgm:spPr/>
    </dgm:pt>
    <dgm:pt modelId="{10E86B5E-BE6C-4B71-ADA0-1489C04801EF}" type="pres">
      <dgm:prSet presAssocID="{B1D7C467-A4CC-43FF-BB57-93CE10C0D961}" presName="compNode" presStyleCnt="0"/>
      <dgm:spPr/>
    </dgm:pt>
    <dgm:pt modelId="{F2562D01-F0C3-4B57-81B3-0819305ED4C8}" type="pres">
      <dgm:prSet presAssocID="{B1D7C467-A4CC-43FF-BB57-93CE10C0D96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aseball Hat"/>
        </a:ext>
      </dgm:extLst>
    </dgm:pt>
    <dgm:pt modelId="{68C26E19-A010-4629-87C4-A0DBCDD05AF8}" type="pres">
      <dgm:prSet presAssocID="{B1D7C467-A4CC-43FF-BB57-93CE10C0D961}" presName="iconSpace" presStyleCnt="0"/>
      <dgm:spPr/>
    </dgm:pt>
    <dgm:pt modelId="{D3F81BFE-8BB8-4A5D-82B9-8906E5508A0B}" type="pres">
      <dgm:prSet presAssocID="{B1D7C467-A4CC-43FF-BB57-93CE10C0D961}" presName="parTx" presStyleLbl="revTx" presStyleIdx="2" presStyleCnt="4">
        <dgm:presLayoutVars>
          <dgm:chMax val="0"/>
          <dgm:chPref val="0"/>
        </dgm:presLayoutVars>
      </dgm:prSet>
      <dgm:spPr/>
    </dgm:pt>
    <dgm:pt modelId="{7525973D-6D8C-480F-AD16-E1AED9D5EBF8}" type="pres">
      <dgm:prSet presAssocID="{B1D7C467-A4CC-43FF-BB57-93CE10C0D961}" presName="txSpace" presStyleCnt="0"/>
      <dgm:spPr/>
    </dgm:pt>
    <dgm:pt modelId="{2C208AEA-7C79-4704-9354-D685ED81FA6D}" type="pres">
      <dgm:prSet presAssocID="{B1D7C467-A4CC-43FF-BB57-93CE10C0D961}" presName="desTx" presStyleLbl="revTx" presStyleIdx="3" presStyleCnt="4">
        <dgm:presLayoutVars/>
      </dgm:prSet>
      <dgm:spPr/>
    </dgm:pt>
  </dgm:ptLst>
  <dgm:cxnLst>
    <dgm:cxn modelId="{A582AF0D-19DC-4638-B96E-127B1F6A4FC0}" type="presOf" srcId="{26706C4E-2178-48BD-95A1-8E1AAE7DFA43}" destId="{B464FD9E-BC1F-4B60-B635-6EABE56C5A0D}" srcOrd="0" destOrd="0" presId="urn:microsoft.com/office/officeart/2018/5/layout/CenteredIconLabelDescriptionList"/>
    <dgm:cxn modelId="{E6EA6516-BBB7-4583-B22D-3475E9A9B736}" srcId="{12562093-0B41-4642-8776-8C88F10EDE6C}" destId="{26706C4E-2178-48BD-95A1-8E1AAE7DFA43}" srcOrd="0" destOrd="0" parTransId="{C7259334-5153-4854-A879-FC2D72DA115E}" sibTransId="{EAEF609C-77F3-4A44-ADC4-C58CF5922209}"/>
    <dgm:cxn modelId="{6647C01E-65BE-4F70-B59B-C41194D76D11}" type="presOf" srcId="{B6A6DC2E-BD1C-4BE9-8B3D-28D29BF3E66D}" destId="{480BE633-1FAC-4B4D-AD56-FAA7549C1BEB}" srcOrd="0" destOrd="0" presId="urn:microsoft.com/office/officeart/2018/5/layout/CenteredIconLabelDescriptionList"/>
    <dgm:cxn modelId="{E0E7022C-16C5-474B-B7A5-5A8F06FF5A84}" type="presOf" srcId="{6600984F-150F-4AB5-ACE5-6F52A1FE1D12}" destId="{2C208AEA-7C79-4704-9354-D685ED81FA6D}" srcOrd="0" destOrd="1" presId="urn:microsoft.com/office/officeart/2018/5/layout/CenteredIconLabelDescriptionList"/>
    <dgm:cxn modelId="{8FC0726A-F2C2-4A04-B163-2F5003523628}" type="presOf" srcId="{B1D7C467-A4CC-43FF-BB57-93CE10C0D961}" destId="{D3F81BFE-8BB8-4A5D-82B9-8906E5508A0B}" srcOrd="0" destOrd="0" presId="urn:microsoft.com/office/officeart/2018/5/layout/CenteredIconLabelDescriptionList"/>
    <dgm:cxn modelId="{C53B2D4B-53E7-4FED-9B41-A0DFD5B0A9BE}" type="presOf" srcId="{56F3585A-4C5B-4EE2-AB19-28290B4D0C00}" destId="{2C208AEA-7C79-4704-9354-D685ED81FA6D}" srcOrd="0" destOrd="0" presId="urn:microsoft.com/office/officeart/2018/5/layout/CenteredIconLabelDescriptionList"/>
    <dgm:cxn modelId="{3DAA4490-F883-49ED-9F49-9A09B9467289}" srcId="{12562093-0B41-4642-8776-8C88F10EDE6C}" destId="{B1D7C467-A4CC-43FF-BB57-93CE10C0D961}" srcOrd="1" destOrd="0" parTransId="{31894F70-2330-475E-AB34-79BC23E49EED}" sibTransId="{4A7A14A0-E086-48D1-A3FD-6DA8F3404691}"/>
    <dgm:cxn modelId="{21689AB4-50AC-4183-B1B6-F2EF0AE68360}" type="presOf" srcId="{12562093-0B41-4642-8776-8C88F10EDE6C}" destId="{DD1BB5CF-C34C-474B-AB14-8375B5384D84}" srcOrd="0" destOrd="0" presId="urn:microsoft.com/office/officeart/2018/5/layout/CenteredIconLabelDescriptionList"/>
    <dgm:cxn modelId="{9C64BCC3-F149-4F34-964A-D507368E0897}" srcId="{B1D7C467-A4CC-43FF-BB57-93CE10C0D961}" destId="{6600984F-150F-4AB5-ACE5-6F52A1FE1D12}" srcOrd="1" destOrd="0" parTransId="{0543A400-B90F-4F34-AF79-37D0DF3F7637}" sibTransId="{7F185B5E-F12E-4B7D-B450-68D8F4D8191C}"/>
    <dgm:cxn modelId="{92FBC5EF-5AE8-4CF3-813C-A89B2464C3A5}" srcId="{B1D7C467-A4CC-43FF-BB57-93CE10C0D961}" destId="{56F3585A-4C5B-4EE2-AB19-28290B4D0C00}" srcOrd="0" destOrd="0" parTransId="{49FC4B26-4D59-4FB6-A2FF-BFF144292738}" sibTransId="{8F64B2CC-36FA-4426-816F-19F1526017D8}"/>
    <dgm:cxn modelId="{3EA7E0F2-3BCC-4B6B-9A12-A958E279CE02}" srcId="{26706C4E-2178-48BD-95A1-8E1AAE7DFA43}" destId="{B6A6DC2E-BD1C-4BE9-8B3D-28D29BF3E66D}" srcOrd="0" destOrd="0" parTransId="{BC42DA53-0FEC-4C9A-A21F-10CE59C88D64}" sibTransId="{6295E549-6B1C-48E5-9183-09D3A8291909}"/>
    <dgm:cxn modelId="{87AD456B-C9D6-4388-98A0-A6A4DDE9C8A3}" type="presParOf" srcId="{DD1BB5CF-C34C-474B-AB14-8375B5384D84}" destId="{2BEFA819-812F-4BF8-AEAB-1C5E9B4FAD2E}" srcOrd="0" destOrd="0" presId="urn:microsoft.com/office/officeart/2018/5/layout/CenteredIconLabelDescriptionList"/>
    <dgm:cxn modelId="{90E6E50B-AF3A-4DF4-B76E-B2CFA23F2794}" type="presParOf" srcId="{2BEFA819-812F-4BF8-AEAB-1C5E9B4FAD2E}" destId="{784D0C52-DA9C-4D91-BBB8-AA647A0B1CFC}" srcOrd="0" destOrd="0" presId="urn:microsoft.com/office/officeart/2018/5/layout/CenteredIconLabelDescriptionList"/>
    <dgm:cxn modelId="{69226BB0-C56A-45FE-9FF4-AEF407AC3D61}" type="presParOf" srcId="{2BEFA819-812F-4BF8-AEAB-1C5E9B4FAD2E}" destId="{F12EB9A7-8CDD-472E-831C-E912B873AE97}" srcOrd="1" destOrd="0" presId="urn:microsoft.com/office/officeart/2018/5/layout/CenteredIconLabelDescriptionList"/>
    <dgm:cxn modelId="{3B2C0D7E-60A7-4B36-9019-5D1A5B4A2D8B}" type="presParOf" srcId="{2BEFA819-812F-4BF8-AEAB-1C5E9B4FAD2E}" destId="{B464FD9E-BC1F-4B60-B635-6EABE56C5A0D}" srcOrd="2" destOrd="0" presId="urn:microsoft.com/office/officeart/2018/5/layout/CenteredIconLabelDescriptionList"/>
    <dgm:cxn modelId="{E195BAF3-0A66-4D95-B368-B4E729EA4453}" type="presParOf" srcId="{2BEFA819-812F-4BF8-AEAB-1C5E9B4FAD2E}" destId="{B86F965D-6457-4E1C-9C23-3E0376691896}" srcOrd="3" destOrd="0" presId="urn:microsoft.com/office/officeart/2018/5/layout/CenteredIconLabelDescriptionList"/>
    <dgm:cxn modelId="{6EE70122-5F5C-4B7A-824D-D29E958EC7BC}" type="presParOf" srcId="{2BEFA819-812F-4BF8-AEAB-1C5E9B4FAD2E}" destId="{480BE633-1FAC-4B4D-AD56-FAA7549C1BEB}" srcOrd="4" destOrd="0" presId="urn:microsoft.com/office/officeart/2018/5/layout/CenteredIconLabelDescriptionList"/>
    <dgm:cxn modelId="{E791E77F-6C8A-4F81-8F03-59F83E5867E2}" type="presParOf" srcId="{DD1BB5CF-C34C-474B-AB14-8375B5384D84}" destId="{3D1320D5-99B1-40AD-BA2E-F3AE68050D20}" srcOrd="1" destOrd="0" presId="urn:microsoft.com/office/officeart/2018/5/layout/CenteredIconLabelDescriptionList"/>
    <dgm:cxn modelId="{B4EE769D-45E4-4DDE-9143-BD348459B75D}" type="presParOf" srcId="{DD1BB5CF-C34C-474B-AB14-8375B5384D84}" destId="{10E86B5E-BE6C-4B71-ADA0-1489C04801EF}" srcOrd="2" destOrd="0" presId="urn:microsoft.com/office/officeart/2018/5/layout/CenteredIconLabelDescriptionList"/>
    <dgm:cxn modelId="{86D6C127-771F-4E21-B064-7D8286182605}" type="presParOf" srcId="{10E86B5E-BE6C-4B71-ADA0-1489C04801EF}" destId="{F2562D01-F0C3-4B57-81B3-0819305ED4C8}" srcOrd="0" destOrd="0" presId="urn:microsoft.com/office/officeart/2018/5/layout/CenteredIconLabelDescriptionList"/>
    <dgm:cxn modelId="{9F731473-2B08-4CE5-BBD3-DA6D9E84EDAA}" type="presParOf" srcId="{10E86B5E-BE6C-4B71-ADA0-1489C04801EF}" destId="{68C26E19-A010-4629-87C4-A0DBCDD05AF8}" srcOrd="1" destOrd="0" presId="urn:microsoft.com/office/officeart/2018/5/layout/CenteredIconLabelDescriptionList"/>
    <dgm:cxn modelId="{01048C40-5365-4271-8B5B-CE338ED53DA6}" type="presParOf" srcId="{10E86B5E-BE6C-4B71-ADA0-1489C04801EF}" destId="{D3F81BFE-8BB8-4A5D-82B9-8906E5508A0B}" srcOrd="2" destOrd="0" presId="urn:microsoft.com/office/officeart/2018/5/layout/CenteredIconLabelDescriptionList"/>
    <dgm:cxn modelId="{6930510C-98BB-42B6-A169-1E363E060144}" type="presParOf" srcId="{10E86B5E-BE6C-4B71-ADA0-1489C04801EF}" destId="{7525973D-6D8C-480F-AD16-E1AED9D5EBF8}" srcOrd="3" destOrd="0" presId="urn:microsoft.com/office/officeart/2018/5/layout/CenteredIconLabelDescriptionList"/>
    <dgm:cxn modelId="{38F1465F-7E66-449C-8787-1FA31AD41E0E}" type="presParOf" srcId="{10E86B5E-BE6C-4B71-ADA0-1489C04801EF}" destId="{2C208AEA-7C79-4704-9354-D685ED81FA6D}" srcOrd="4" destOrd="0" presId="urn:microsoft.com/office/officeart/2018/5/layout/Centered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4D0C52-DA9C-4D91-BBB8-AA647A0B1CFC}">
      <dsp:nvSpPr>
        <dsp:cNvPr id="0" name=""/>
        <dsp:cNvSpPr/>
      </dsp:nvSpPr>
      <dsp:spPr>
        <a:xfrm>
          <a:off x="2222514" y="612891"/>
          <a:ext cx="1512000" cy="1512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464FD9E-BC1F-4B60-B635-6EABE56C5A0D}">
      <dsp:nvSpPr>
        <dsp:cNvPr id="0" name=""/>
        <dsp:cNvSpPr/>
      </dsp:nvSpPr>
      <dsp:spPr>
        <a:xfrm>
          <a:off x="818514" y="2252319"/>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90000"/>
            </a:lnSpc>
            <a:spcBef>
              <a:spcPct val="0"/>
            </a:spcBef>
            <a:spcAft>
              <a:spcPct val="35000"/>
            </a:spcAft>
            <a:buNone/>
            <a:defRPr b="1"/>
          </a:pPr>
          <a:r>
            <a:rPr lang="de-DE" sz="2200" kern="1200"/>
            <a:t>Sonderangebote zur Einführung</a:t>
          </a:r>
          <a:endParaRPr lang="en-US" sz="2200" kern="1200"/>
        </a:p>
      </dsp:txBody>
      <dsp:txXfrm>
        <a:off x="818514" y="2252319"/>
        <a:ext cx="4320000" cy="648000"/>
      </dsp:txXfrm>
    </dsp:sp>
    <dsp:sp modelId="{480BE633-1FAC-4B4D-AD56-FAA7549C1BEB}">
      <dsp:nvSpPr>
        <dsp:cNvPr id="0" name=""/>
        <dsp:cNvSpPr/>
      </dsp:nvSpPr>
      <dsp:spPr>
        <a:xfrm>
          <a:off x="818514" y="2959588"/>
          <a:ext cx="4320000" cy="616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de-DE" sz="1700" kern="1200"/>
            <a:t>Rabatte für den Kauf mehrerer Sets</a:t>
          </a:r>
          <a:endParaRPr lang="en-US" sz="1700" kern="1200"/>
        </a:p>
      </dsp:txBody>
      <dsp:txXfrm>
        <a:off x="818514" y="2959588"/>
        <a:ext cx="4320000" cy="616748"/>
      </dsp:txXfrm>
    </dsp:sp>
    <dsp:sp modelId="{F2562D01-F0C3-4B57-81B3-0819305ED4C8}">
      <dsp:nvSpPr>
        <dsp:cNvPr id="0" name=""/>
        <dsp:cNvSpPr/>
      </dsp:nvSpPr>
      <dsp:spPr>
        <a:xfrm>
          <a:off x="7298514" y="612891"/>
          <a:ext cx="1512000" cy="1512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3F81BFE-8BB8-4A5D-82B9-8906E5508A0B}">
      <dsp:nvSpPr>
        <dsp:cNvPr id="0" name=""/>
        <dsp:cNvSpPr/>
      </dsp:nvSpPr>
      <dsp:spPr>
        <a:xfrm>
          <a:off x="5894514" y="2252319"/>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977900">
            <a:lnSpc>
              <a:spcPct val="90000"/>
            </a:lnSpc>
            <a:spcBef>
              <a:spcPct val="0"/>
            </a:spcBef>
            <a:spcAft>
              <a:spcPct val="35000"/>
            </a:spcAft>
            <a:buNone/>
            <a:defRPr b="1"/>
          </a:pPr>
          <a:r>
            <a:rPr lang="de-DE" sz="2200" kern="1200"/>
            <a:t>Bundle-Angebote</a:t>
          </a:r>
          <a:endParaRPr lang="en-US" sz="2200" kern="1200"/>
        </a:p>
      </dsp:txBody>
      <dsp:txXfrm>
        <a:off x="5894514" y="2252319"/>
        <a:ext cx="4320000" cy="648000"/>
      </dsp:txXfrm>
    </dsp:sp>
    <dsp:sp modelId="{2C208AEA-7C79-4704-9354-D685ED81FA6D}">
      <dsp:nvSpPr>
        <dsp:cNvPr id="0" name=""/>
        <dsp:cNvSpPr/>
      </dsp:nvSpPr>
      <dsp:spPr>
        <a:xfrm>
          <a:off x="5894514" y="2959588"/>
          <a:ext cx="4320000" cy="616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pPr>
          <a:r>
            <a:rPr lang="de-DE" sz="1700" kern="1200"/>
            <a:t>CubiX Creator mit exklusivem Zubehör-Set</a:t>
          </a:r>
          <a:endParaRPr lang="en-US" sz="1700" kern="1200"/>
        </a:p>
        <a:p>
          <a:pPr marL="0" lvl="0" indent="0" algn="ctr" defTabSz="755650">
            <a:lnSpc>
              <a:spcPct val="90000"/>
            </a:lnSpc>
            <a:spcBef>
              <a:spcPct val="0"/>
            </a:spcBef>
            <a:spcAft>
              <a:spcPct val="35000"/>
            </a:spcAft>
            <a:buNone/>
          </a:pPr>
          <a:r>
            <a:rPr lang="de-DE" sz="1700" kern="1200"/>
            <a:t>Zubehör-Set nur in Filialen erhältlich</a:t>
          </a:r>
          <a:endParaRPr lang="en-US" sz="1700" kern="1200"/>
        </a:p>
      </dsp:txBody>
      <dsp:txXfrm>
        <a:off x="5894514" y="2959588"/>
        <a:ext cx="4320000" cy="616748"/>
      </dsp:txXfrm>
    </dsp:sp>
  </dsp:spTree>
</dsp:drawing>
</file>

<file path=ppt/diagrams/layout1.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ED7A11-276D-4BA1-8A24-FA8AA797A64E}" type="datetimeFigureOut">
              <a:rPr lang="de-DE" smtClean="0"/>
              <a:t>16.12.2024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44AF60-7F48-43C6-B419-A1519FC13731}" type="slidenum">
              <a:rPr lang="de-DE" smtClean="0"/>
              <a:t>‹Nr.›</a:t>
            </a:fld>
            <a:endParaRPr lang="de-DE"/>
          </a:p>
        </p:txBody>
      </p:sp>
    </p:spTree>
    <p:extLst>
      <p:ext uri="{BB962C8B-B14F-4D97-AF65-F5344CB8AC3E}">
        <p14:creationId xmlns:p14="http://schemas.microsoft.com/office/powerpoint/2010/main" val="3513429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Diese Präsentation wurde automatisch von PowerPoint Copilot </a:t>
            </a:r>
            <a:r>
              <a:rPr lang="de-DE"/>
              <a:t>generiert:</a:t>
            </a:r>
            <a:r>
              <a:rPr lang="de-DE" dirty="0"/>
              <a:t>
KI-generierte Inhalte sind möglicherweise falsch.</a:t>
            </a:r>
          </a:p>
        </p:txBody>
      </p:sp>
      <p:sp>
        <p:nvSpPr>
          <p:cNvPr id="4" name="Foliennummernplatzhalter 3"/>
          <p:cNvSpPr>
            <a:spLocks noGrp="1"/>
          </p:cNvSpPr>
          <p:nvPr>
            <p:ph type="sldNum" sz="quarter" idx="5"/>
          </p:nvPr>
        </p:nvSpPr>
        <p:spPr/>
        <p:txBody>
          <a:bodyPr/>
          <a:lstStyle/>
          <a:p>
            <a:fld id="{BE1278DA-917D-47D9-9BF3-782A00C27F4E}" type="slidenum">
              <a:rPr lang="de-DE" smtClean="0"/>
              <a:t>1</a:t>
            </a:fld>
            <a:endParaRPr lang="de-DE"/>
          </a:p>
        </p:txBody>
      </p:sp>
    </p:spTree>
    <p:extLst>
      <p:ext uri="{BB962C8B-B14F-4D97-AF65-F5344CB8AC3E}">
        <p14:creationId xmlns:p14="http://schemas.microsoft.com/office/powerpoint/2010/main" val="36644274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Für die Kampagne wird eine Kombination aus Social Media, Influencer-Marketing und gezielten Anzeigen vorgeschlagen. Zusätzlich könnten Events in den Filialen stattfinden, bei denen Kinder live mit CubiX Creator spielen.
Original Content:
Speaker: Marketing-Teammitglied (06:49)
Absolut. Für die Kampagne schlage ich eine Kombination aus Social Media, Influencer-Marketing und gezielten Anzeigen vor. Wir könnten auch Events in unseren Filialen veranstalten, bei denen Kinder live mit CubiX Creator spielen können.
</a:t>
            </a:r>
          </a:p>
        </p:txBody>
      </p:sp>
      <p:sp>
        <p:nvSpPr>
          <p:cNvPr id="4" name="Foliennummernplatzhalter 3"/>
          <p:cNvSpPr>
            <a:spLocks noGrp="1"/>
          </p:cNvSpPr>
          <p:nvPr>
            <p:ph type="sldNum" sz="quarter" idx="5"/>
          </p:nvPr>
        </p:nvSpPr>
        <p:spPr/>
        <p:txBody>
          <a:bodyPr/>
          <a:lstStyle/>
          <a:p>
            <a:fld id="{BE1278DA-917D-47D9-9BF3-782A00C27F4E}" type="slidenum">
              <a:rPr lang="de-DE" smtClean="0"/>
              <a:t>14</a:t>
            </a:fld>
            <a:endParaRPr lang="de-DE"/>
          </a:p>
        </p:txBody>
      </p:sp>
    </p:spTree>
    <p:extLst>
      <p:ext uri="{BB962C8B-B14F-4D97-AF65-F5344CB8AC3E}">
        <p14:creationId xmlns:p14="http://schemas.microsoft.com/office/powerpoint/2010/main" val="29271702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Derzeit können wir bis zu 50.000 Einheiten pro Monat produzieren. Bei höheren Volumina sind wir bereit, unsere Kapazität zu erweitern, was jedoch zusätzliche Investitionen erfordert.
Original Content:
Speaker: CubiX Vertreter (04:12)
Ein berechtigter Punkt. Wir können aktuell bis zu 50.000 Einheiten pro Monat produzieren. Sollten wir auf höhere Volumina stoßen, wären wir jedoch bereit, unsere Kapazität zu erweitern. Das wäre allerdings mit zusätzlichen Investitionen verbunden.
</a:t>
            </a:r>
          </a:p>
        </p:txBody>
      </p:sp>
      <p:sp>
        <p:nvSpPr>
          <p:cNvPr id="4" name="Foliennummernplatzhalter 3"/>
          <p:cNvSpPr>
            <a:spLocks noGrp="1"/>
          </p:cNvSpPr>
          <p:nvPr>
            <p:ph type="sldNum" sz="quarter" idx="5"/>
          </p:nvPr>
        </p:nvSpPr>
        <p:spPr/>
        <p:txBody>
          <a:bodyPr/>
          <a:lstStyle/>
          <a:p>
            <a:fld id="{BE1278DA-917D-47D9-9BF3-782A00C27F4E}" type="slidenum">
              <a:rPr lang="de-DE" smtClean="0"/>
              <a:t>16</a:t>
            </a:fld>
            <a:endParaRPr lang="de-DE"/>
          </a:p>
        </p:txBody>
      </p:sp>
    </p:spTree>
    <p:extLst>
      <p:ext uri="{BB962C8B-B14F-4D97-AF65-F5344CB8AC3E}">
        <p14:creationId xmlns:p14="http://schemas.microsoft.com/office/powerpoint/2010/main" val="24501688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CubiX Vertreter spricht um 05:59.
Original Content:
Speaker: CubiX Vertreter (05:59)
</a:t>
            </a:r>
          </a:p>
        </p:txBody>
      </p:sp>
      <p:sp>
        <p:nvSpPr>
          <p:cNvPr id="4" name="Foliennummernplatzhalter 3"/>
          <p:cNvSpPr>
            <a:spLocks noGrp="1"/>
          </p:cNvSpPr>
          <p:nvPr>
            <p:ph type="sldNum" sz="quarter" idx="5"/>
          </p:nvPr>
        </p:nvSpPr>
        <p:spPr/>
        <p:txBody>
          <a:bodyPr/>
          <a:lstStyle/>
          <a:p>
            <a:fld id="{BE1278DA-917D-47D9-9BF3-782A00C27F4E}" type="slidenum">
              <a:rPr lang="de-DE" smtClean="0"/>
              <a:t>17</a:t>
            </a:fld>
            <a:endParaRPr lang="de-DE"/>
          </a:p>
        </p:txBody>
      </p:sp>
    </p:spTree>
    <p:extLst>
      <p:ext uri="{BB962C8B-B14F-4D97-AF65-F5344CB8AC3E}">
        <p14:creationId xmlns:p14="http://schemas.microsoft.com/office/powerpoint/2010/main" val="22609805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Unser empfohlener Einzelhandelspreis beträgt 29,99 Euro. Wir glauben, dass dies ein guter Kompromiss zwischen Erschwinglichkeit und Premium-Positionierung ist.
Original Content:
Speaker: CubiX Vertreter (08:47)
Ja, unser empfohlener Einzelhandelspreis liegt bei 29,99 Euro. Wir denken, dass das ein guter Kompromiss zwischen Erschwinglichkeit und Premium-Positionierung ist.
</a:t>
            </a:r>
          </a:p>
        </p:txBody>
      </p:sp>
      <p:sp>
        <p:nvSpPr>
          <p:cNvPr id="4" name="Foliennummernplatzhalter 3"/>
          <p:cNvSpPr>
            <a:spLocks noGrp="1"/>
          </p:cNvSpPr>
          <p:nvPr>
            <p:ph type="sldNum" sz="quarter" idx="5"/>
          </p:nvPr>
        </p:nvSpPr>
        <p:spPr/>
        <p:txBody>
          <a:bodyPr/>
          <a:lstStyle/>
          <a:p>
            <a:fld id="{BE1278DA-917D-47D9-9BF3-782A00C27F4E}" type="slidenum">
              <a:rPr lang="de-DE" smtClean="0"/>
              <a:t>18</a:t>
            </a:fld>
            <a:endParaRPr lang="de-DE"/>
          </a:p>
        </p:txBody>
      </p:sp>
    </p:spTree>
    <p:extLst>
      <p:ext uri="{BB962C8B-B14F-4D97-AF65-F5344CB8AC3E}">
        <p14:creationId xmlns:p14="http://schemas.microsoft.com/office/powerpoint/2010/main" val="37612168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Wir könnten Sonderangebote und Bundle-Angebote nutzen, um die Marktdurchdringung zu fördern. Rabatte für mehrere Sets und exklusive Zubehör-Sets in Filialen sind mögliche Strategien.
Original Content:
Speaker: Kay (09:42)
Das klingt angemessen. Wir könnten auch Sonderangebote für die Einführung erstellen, um die Marktdurchdringung zu fördern. Zum Beispiel könnten wir Rabatte für den Kauf mehrerer Sets anbieten.
Speaker: Marketing-Teammitglied (10:16)
Ich denke, ein Bundle-Angebot wäre auch interessant. Zum Beispiel: CubiX Creator mit einem exklusiven Zubehör-Set, das nur in unseren Filialen erhältlich ist.
</a:t>
            </a:r>
          </a:p>
        </p:txBody>
      </p:sp>
      <p:sp>
        <p:nvSpPr>
          <p:cNvPr id="4" name="Foliennummernplatzhalter 3"/>
          <p:cNvSpPr>
            <a:spLocks noGrp="1"/>
          </p:cNvSpPr>
          <p:nvPr>
            <p:ph type="sldNum" sz="quarter" idx="5"/>
          </p:nvPr>
        </p:nvSpPr>
        <p:spPr/>
        <p:txBody>
          <a:bodyPr/>
          <a:lstStyle/>
          <a:p>
            <a:fld id="{BE1278DA-917D-47D9-9BF3-782A00C27F4E}" type="slidenum">
              <a:rPr lang="de-DE" smtClean="0"/>
              <a:t>19</a:t>
            </a:fld>
            <a:endParaRPr lang="de-DE"/>
          </a:p>
        </p:txBody>
      </p:sp>
    </p:spTree>
    <p:extLst>
      <p:ext uri="{BB962C8B-B14F-4D97-AF65-F5344CB8AC3E}">
        <p14:creationId xmlns:p14="http://schemas.microsoft.com/office/powerpoint/2010/main" val="3524668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Wir erstellen einen detaillierten Projektplan für die Markteinführung, das Marketing und die Schulung. CubiX wird uns bis nächste Woche Produktmuster und Co-Branding-Entwürfe liefern.
Original Content:
Speaker: Kay (11:06)
Eine tolle Idee. Als nächste Schritte sollten wir einen detaillierten Projektplan erstellen, der die Markteinführung, das Marketing und die Schulung unseres Verkaufsteams umfasst. CubiX, könnten Sie uns bis nächste Woche Produktmuster und erste Entwürfe für das Co-Branding liefern?
Speaker: CubiX Vertreter (11:56)
Natürlich. Wir senden Ihnen die Materialien bis Mitte nächster Woche zu. Vielen Dank für die Zusammenarbeit – wir freuen uns darauf, CubiX Creator gemeinsam mit Tailspin Toys auf den Markt zu bringen.
</a:t>
            </a:r>
          </a:p>
        </p:txBody>
      </p:sp>
      <p:sp>
        <p:nvSpPr>
          <p:cNvPr id="4" name="Foliennummernplatzhalter 3"/>
          <p:cNvSpPr>
            <a:spLocks noGrp="1"/>
          </p:cNvSpPr>
          <p:nvPr>
            <p:ph type="sldNum" sz="quarter" idx="5"/>
          </p:nvPr>
        </p:nvSpPr>
        <p:spPr/>
        <p:txBody>
          <a:bodyPr/>
          <a:lstStyle/>
          <a:p>
            <a:fld id="{BE1278DA-917D-47D9-9BF3-782A00C27F4E}" type="slidenum">
              <a:rPr lang="de-DE" smtClean="0"/>
              <a:t>21</a:t>
            </a:fld>
            <a:endParaRPr lang="de-DE"/>
          </a:p>
        </p:txBody>
      </p:sp>
    </p:spTree>
    <p:extLst>
      <p:ext uri="{BB962C8B-B14F-4D97-AF65-F5344CB8AC3E}">
        <p14:creationId xmlns:p14="http://schemas.microsoft.com/office/powerpoint/2010/main" val="441600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Kay wird die Ergebnisse des Meetings in einer Präsentation zusammenfassen und an alle Beteiligten senden. Sie freut sich darauf, das innovative Produkt gemeinsam erfolgreich zu machen.
Original Content:
Speaker: Kay (12:51)
Danke Ihnen! Ich werde die Ergebnisse dieses Meetings in einer Präsentation zusammenfassen und allen Beteiligten zusenden. Ich freue mich darauf, dieses innovative Produkt gemeinsam erfolgreich zu machen.
</a:t>
            </a:r>
          </a:p>
        </p:txBody>
      </p:sp>
      <p:sp>
        <p:nvSpPr>
          <p:cNvPr id="4" name="Foliennummernplatzhalter 3"/>
          <p:cNvSpPr>
            <a:spLocks noGrp="1"/>
          </p:cNvSpPr>
          <p:nvPr>
            <p:ph type="sldNum" sz="quarter" idx="5"/>
          </p:nvPr>
        </p:nvSpPr>
        <p:spPr/>
        <p:txBody>
          <a:bodyPr/>
          <a:lstStyle/>
          <a:p>
            <a:fld id="{BE1278DA-917D-47D9-9BF3-782A00C27F4E}" type="slidenum">
              <a:rPr lang="de-DE" smtClean="0"/>
              <a:t>22</a:t>
            </a:fld>
            <a:endParaRPr lang="de-DE"/>
          </a:p>
        </p:txBody>
      </p:sp>
    </p:spTree>
    <p:extLst>
      <p:ext uri="{BB962C8B-B14F-4D97-AF65-F5344CB8AC3E}">
        <p14:creationId xmlns:p14="http://schemas.microsoft.com/office/powerpoint/2010/main" val="2344965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Tagesordnung
* Einführung
    * Begrüßung und Vorstellung
    * Einführung von CubiX Creator
* Produktpotenzial und Herausforderungen
    * Potenzial von CubiX Creator
    * Herausforderungen bei der Markteinführung
* Marketingstrategien
    * Marketingideen zur Produktkommunikation
    * Nachhaltigkeit als Verkaufsargument
* Produktionskapazität und Nachfrage
    * Aktuelle Produktionskapazität
    * Testkampagne und Co-Branding
* Verpackung und Nachhaltigkeit
    * Marketingkampagne und Events
    * Umweltfreundliche Verpackung
* Preisstrategie und Sonderangebote
    * Preisstrategie von CubiX
    * Sonderangebote und Bundles
* Nächste Schritte
    * Projektplan und Produktmuster
    * Zusammenfassung und Abschluss
</a:t>
            </a:r>
          </a:p>
        </p:txBody>
      </p:sp>
      <p:sp>
        <p:nvSpPr>
          <p:cNvPr id="4" name="Foliennummernplatzhalter 3"/>
          <p:cNvSpPr>
            <a:spLocks noGrp="1"/>
          </p:cNvSpPr>
          <p:nvPr>
            <p:ph type="sldNum" sz="quarter" idx="5"/>
          </p:nvPr>
        </p:nvSpPr>
        <p:spPr/>
        <p:txBody>
          <a:bodyPr/>
          <a:lstStyle/>
          <a:p>
            <a:fld id="{BE1278DA-917D-47D9-9BF3-782A00C27F4E}" type="slidenum">
              <a:rPr lang="de-DE" smtClean="0"/>
              <a:t>4</a:t>
            </a:fld>
            <a:endParaRPr lang="de-DE"/>
          </a:p>
        </p:txBody>
      </p:sp>
    </p:spTree>
    <p:extLst>
      <p:ext uri="{BB962C8B-B14F-4D97-AF65-F5344CB8AC3E}">
        <p14:creationId xmlns:p14="http://schemas.microsoft.com/office/powerpoint/2010/main" val="312884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Guten Tag zusammen, ich freue mich, dass wir heute über eine mögliche Zusammenarbeit sprechen können. Wir bei Tailspin Toys sind beeindruckt von der Idee hinter CubiX. Ihre Bausätze aus recyceltem Plastik passen perfekt zu unserer Ausrichtung auf nachhaltige und kreative Spielzeuge.
Original Content:
Speaker: Kay (00:01)
Guten Tag zusammen, ich freue mich, dass wir heute über eine mögliche Zusammenarbeit sprechen können. Wir bei Tailspin Toys sind beeindruckt von der Idee hinter CubiX. Ihre Bausätze aus recyceltem Plastik in Würfelform sind nicht nur innovativ, sondern passen perfekt zu unserer Ausrichtung auf nachhaltige und kreative Spielzeuge.
</a:t>
            </a:r>
          </a:p>
        </p:txBody>
      </p:sp>
      <p:sp>
        <p:nvSpPr>
          <p:cNvPr id="4" name="Foliennummernplatzhalter 3"/>
          <p:cNvSpPr>
            <a:spLocks noGrp="1"/>
          </p:cNvSpPr>
          <p:nvPr>
            <p:ph type="sldNum" sz="quarter" idx="5"/>
          </p:nvPr>
        </p:nvSpPr>
        <p:spPr/>
        <p:txBody>
          <a:bodyPr/>
          <a:lstStyle/>
          <a:p>
            <a:fld id="{BE1278DA-917D-47D9-9BF3-782A00C27F4E}" type="slidenum">
              <a:rPr lang="de-DE" smtClean="0"/>
              <a:t>5</a:t>
            </a:fld>
            <a:endParaRPr lang="de-DE"/>
          </a:p>
        </p:txBody>
      </p:sp>
    </p:spTree>
    <p:extLst>
      <p:ext uri="{BB962C8B-B14F-4D97-AF65-F5344CB8AC3E}">
        <p14:creationId xmlns:p14="http://schemas.microsoft.com/office/powerpoint/2010/main" val="26257296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Unser neuer Bausatz 'CubiX Creator' fördert die Kreativität von Kindern, indem er den Bau von bis zu zehn verschiedenen Modellen mit denselben Würfeln ermöglicht. Unsere Werte und Produkte harmonieren gut mit Ihrer Marke.
Original Content:
Speaker: CubiX Vertreter (00:32)
Vielen Dank, Kay. Es freut uns, dass unsere Werte und Produkte so gut mit Ihrer Marke harmonieren. Unser neuester Bausatz, der unter dem Namen 'CubiX Creator' eingeführt werden soll, ist besonders spannend. Er erlaubt es Kindern, bis zu zehn verschiedene Modelle mit denselben Würfeln zu bauen, was die Kreativität anregt.
</a:t>
            </a:r>
          </a:p>
        </p:txBody>
      </p:sp>
      <p:sp>
        <p:nvSpPr>
          <p:cNvPr id="4" name="Foliennummernplatzhalter 3"/>
          <p:cNvSpPr>
            <a:spLocks noGrp="1"/>
          </p:cNvSpPr>
          <p:nvPr>
            <p:ph type="sldNum" sz="quarter" idx="5"/>
          </p:nvPr>
        </p:nvSpPr>
        <p:spPr/>
        <p:txBody>
          <a:bodyPr/>
          <a:lstStyle/>
          <a:p>
            <a:fld id="{BE1278DA-917D-47D9-9BF3-782A00C27F4E}" type="slidenum">
              <a:rPr lang="de-DE" smtClean="0"/>
              <a:t>7</a:t>
            </a:fld>
            <a:endParaRPr lang="de-DE"/>
          </a:p>
        </p:txBody>
      </p:sp>
    </p:spTree>
    <p:extLst>
      <p:ext uri="{BB962C8B-B14F-4D97-AF65-F5344CB8AC3E}">
        <p14:creationId xmlns:p14="http://schemas.microsoft.com/office/powerpoint/2010/main" val="2424849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CubiX Creator ist ein kreatives und nachhaltiges Spielzeug mit großem Potenzial. Wir sollten jedoch mögliche Herausforderungen und Markteinführungsstrategien berücksichtigen.
Original Content:
Speaker: Kay (1:15)
CubiX Creator – ein großartiger Name, der das kreative Potenzial des Produkts perfekt einfängt. Ich sehe großes Potenzial, dieses Produkt als Highlight in unserer nachhaltigen Spielzeuglinie zu positionieren. Aber bevor wir loslegen, sollten wir mögliche Herausforderungen berücksichtigen. Gibt es etwas, das uns bei der Markteinführung beachten sollten?
</a:t>
            </a:r>
          </a:p>
        </p:txBody>
      </p:sp>
      <p:sp>
        <p:nvSpPr>
          <p:cNvPr id="4" name="Foliennummernplatzhalter 3"/>
          <p:cNvSpPr>
            <a:spLocks noGrp="1"/>
          </p:cNvSpPr>
          <p:nvPr>
            <p:ph type="sldNum" sz="quarter" idx="5"/>
          </p:nvPr>
        </p:nvSpPr>
        <p:spPr/>
        <p:txBody>
          <a:bodyPr/>
          <a:lstStyle/>
          <a:p>
            <a:fld id="{BE1278DA-917D-47D9-9BF3-782A00C27F4E}" type="slidenum">
              <a:rPr lang="de-DE" smtClean="0"/>
              <a:t>8</a:t>
            </a:fld>
            <a:endParaRPr lang="de-DE"/>
          </a:p>
        </p:txBody>
      </p:sp>
    </p:spTree>
    <p:extLst>
      <p:ext uri="{BB962C8B-B14F-4D97-AF65-F5344CB8AC3E}">
        <p14:creationId xmlns:p14="http://schemas.microsoft.com/office/powerpoint/2010/main" val="4168800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Wir müssen das Konzept der Würfel klar kommunizieren. Eltern könnten denken, dass sie weniger vielseitig sind als traditionelle Bauteile. Es ist wichtig, den Mehrwert der Würfel hervorzuheben, die Einfachheit und die unendlichen kreativen Möglichkeiten.
Original Content:
Speaker: CubiX Vertreter (2:07)
Ein Punkt ist sicherlich die Kommunikation des Konzepts. Manche Eltern könnten denken, dass Würfelformen weniger vielseitig sind als traditionelle Bauteile. Wir müssen den Mehrwert klar hervorheben – die Einfachheit der Würfel kombiniert mit unendlichen kreativen Möglichkeiten.
</a:t>
            </a:r>
          </a:p>
        </p:txBody>
      </p:sp>
      <p:sp>
        <p:nvSpPr>
          <p:cNvPr id="4" name="Foliennummernplatzhalter 3"/>
          <p:cNvSpPr>
            <a:spLocks noGrp="1"/>
          </p:cNvSpPr>
          <p:nvPr>
            <p:ph type="sldNum" sz="quarter" idx="5"/>
          </p:nvPr>
        </p:nvSpPr>
        <p:spPr/>
        <p:txBody>
          <a:bodyPr/>
          <a:lstStyle/>
          <a:p>
            <a:fld id="{BE1278DA-917D-47D9-9BF3-782A00C27F4E}" type="slidenum">
              <a:rPr lang="de-DE" smtClean="0"/>
              <a:t>10</a:t>
            </a:fld>
            <a:endParaRPr lang="de-DE"/>
          </a:p>
        </p:txBody>
      </p:sp>
    </p:spTree>
    <p:extLst>
      <p:ext uri="{BB962C8B-B14F-4D97-AF65-F5344CB8AC3E}">
        <p14:creationId xmlns:p14="http://schemas.microsoft.com/office/powerpoint/2010/main" val="33926289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Wir könnten Videos in unserer Marketingstrategie einsetzen, um zu zeigen, wie Kinder mit den Würfeln spielen und spannende Modelle bauen. Dies macht die Vielseitigkeit der Würfel direkt sichtbar.
Original Content:
Speaker: Marketing-Teammitglied (2:58)
Das ist ein guter Punkt. Wir könnten in unserer Marketingstrategie Videos einsetzen, die zeigen, wie Kinder mit den Würfeln spielerisch experimentieren und spannende Modelle bauen. So können wir die Vielseitigkeit direkt sichtbar machen.
</a:t>
            </a:r>
          </a:p>
        </p:txBody>
      </p:sp>
      <p:sp>
        <p:nvSpPr>
          <p:cNvPr id="4" name="Foliennummernplatzhalter 3"/>
          <p:cNvSpPr>
            <a:spLocks noGrp="1"/>
          </p:cNvSpPr>
          <p:nvPr>
            <p:ph type="sldNum" sz="quarter" idx="5"/>
          </p:nvPr>
        </p:nvSpPr>
        <p:spPr/>
        <p:txBody>
          <a:bodyPr/>
          <a:lstStyle/>
          <a:p>
            <a:fld id="{BE1278DA-917D-47D9-9BF3-782A00C27F4E}" type="slidenum">
              <a:rPr lang="de-DE" smtClean="0"/>
              <a:t>11</a:t>
            </a:fld>
            <a:endParaRPr lang="de-DE"/>
          </a:p>
        </p:txBody>
      </p:sp>
    </p:spTree>
    <p:extLst>
      <p:ext uri="{BB962C8B-B14F-4D97-AF65-F5344CB8AC3E}">
        <p14:creationId xmlns:p14="http://schemas.microsoft.com/office/powerpoint/2010/main" val="891169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CubiX Creator ist nachhaltig, da es aus recyceltem Plastik besteht und umweltbewusste Eltern anspricht. Es stellt sich die Frage, wie die Produktionskapazität bei steigender Nachfrage aussieht.
Original Content:
Speaker: Kay (03:17)
Eine großartige Idee. Außerdem sollten wir die Nachhaltigkeit des Produkts hervorheben. Die Tatsache, dass CubiX Creator aus recyceltem Plastik besteht, spricht umweltbewusste Eltern an. Aber wie sieht es mit der Produktionskapazität aus, falls die Nachfrage schnell steigt?
</a:t>
            </a:r>
          </a:p>
        </p:txBody>
      </p:sp>
      <p:sp>
        <p:nvSpPr>
          <p:cNvPr id="4" name="Foliennummernplatzhalter 3"/>
          <p:cNvSpPr>
            <a:spLocks noGrp="1"/>
          </p:cNvSpPr>
          <p:nvPr>
            <p:ph type="sldNum" sz="quarter" idx="5"/>
          </p:nvPr>
        </p:nvSpPr>
        <p:spPr/>
        <p:txBody>
          <a:bodyPr/>
          <a:lstStyle/>
          <a:p>
            <a:fld id="{BE1278DA-917D-47D9-9BF3-782A00C27F4E}" type="slidenum">
              <a:rPr lang="de-DE" smtClean="0"/>
              <a:t>12</a:t>
            </a:fld>
            <a:endParaRPr lang="de-DE"/>
          </a:p>
        </p:txBody>
      </p:sp>
    </p:spTree>
    <p:extLst>
      <p:ext uri="{BB962C8B-B14F-4D97-AF65-F5344CB8AC3E}">
        <p14:creationId xmlns:p14="http://schemas.microsoft.com/office/powerpoint/2010/main" val="468897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Für die erste Phase starten wir eine Testkampagne zur Nachfrageanalyse und arbeiten parallel an einem Co-Branding. Verpackungen, die sowohl CubiX als auch Tailspin Toys präsentieren, setzen ein starkes Statement.
Original Content:
Speaker: Kay (04:58)
Gut zu wissen. Für die erste Phase könnten wir mit einer Testkampagne starten, um die Nachfrage zu analysieren. Parallel dazu könnten wir an einem Co-Branding arbeiten, um unsere Markenwerte zu kombinieren. Verpackungen, die sowohl CubiX als auch Tailspin Toys präsentieren, könnten ein starkes Statement setzen.
</a:t>
            </a:r>
          </a:p>
        </p:txBody>
      </p:sp>
      <p:sp>
        <p:nvSpPr>
          <p:cNvPr id="4" name="Foliennummernplatzhalter 3"/>
          <p:cNvSpPr>
            <a:spLocks noGrp="1"/>
          </p:cNvSpPr>
          <p:nvPr>
            <p:ph type="sldNum" sz="quarter" idx="5"/>
          </p:nvPr>
        </p:nvSpPr>
        <p:spPr/>
        <p:txBody>
          <a:bodyPr/>
          <a:lstStyle/>
          <a:p>
            <a:fld id="{BE1278DA-917D-47D9-9BF3-782A00C27F4E}" type="slidenum">
              <a:rPr lang="de-DE" smtClean="0"/>
              <a:t>13</a:t>
            </a:fld>
            <a:endParaRPr lang="de-DE"/>
          </a:p>
        </p:txBody>
      </p:sp>
    </p:spTree>
    <p:extLst>
      <p:ext uri="{BB962C8B-B14F-4D97-AF65-F5344CB8AC3E}">
        <p14:creationId xmlns:p14="http://schemas.microsoft.com/office/powerpoint/2010/main" val="2091350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674CB-3709-4ACF-BB61-29ADEA3D41BE}"/>
              </a:ext>
            </a:extLst>
          </p:cNvPr>
          <p:cNvSpPr>
            <a:spLocks noGrp="1"/>
          </p:cNvSpPr>
          <p:nvPr>
            <p:ph type="ctrTitle"/>
          </p:nvPr>
        </p:nvSpPr>
        <p:spPr>
          <a:xfrm>
            <a:off x="1524000" y="1033272"/>
            <a:ext cx="9144000" cy="2478024"/>
          </a:xfrm>
        </p:spPr>
        <p:txBody>
          <a:bodyPr lIns="0" tIns="0" rIns="0" bIns="0" anchor="b">
            <a:noAutofit/>
          </a:bodyPr>
          <a:lstStyle>
            <a:lvl1pPr algn="ctr">
              <a:defRPr sz="4000" spc="750" baseline="0"/>
            </a:lvl1pPr>
          </a:lstStyle>
          <a:p>
            <a:r>
              <a:rPr lang="en-US" dirty="0"/>
              <a:t>Click to edit Master title style</a:t>
            </a:r>
          </a:p>
        </p:txBody>
      </p:sp>
      <p:sp>
        <p:nvSpPr>
          <p:cNvPr id="3" name="Subtitle 2">
            <a:extLst>
              <a:ext uri="{FF2B5EF4-FFF2-40B4-BE49-F238E27FC236}">
                <a16:creationId xmlns:a16="http://schemas.microsoft.com/office/drawing/2014/main" id="{E06DA6BE-9B64-48FC-92D1-EF0D426A3974}"/>
              </a:ext>
            </a:extLst>
          </p:cNvPr>
          <p:cNvSpPr>
            <a:spLocks noGrp="1"/>
          </p:cNvSpPr>
          <p:nvPr>
            <p:ph type="subTitle" idx="1"/>
          </p:nvPr>
        </p:nvSpPr>
        <p:spPr>
          <a:xfrm>
            <a:off x="1524000" y="3822192"/>
            <a:ext cx="9144000" cy="1435608"/>
          </a:xfrm>
        </p:spPr>
        <p:txBody>
          <a:bodyPr lIns="0" tIns="0" rIns="0" bIns="0">
            <a:normAutofit/>
          </a:bodyPr>
          <a:lstStyle>
            <a:lvl1pPr marL="0" indent="0" algn="ctr">
              <a:lnSpc>
                <a:spcPct val="150000"/>
              </a:lnSpc>
              <a:buNone/>
              <a:defRPr sz="1600" cap="all" spc="60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B083AE59-8E21-449F-86DA-5BE297010864}"/>
              </a:ext>
            </a:extLst>
          </p:cNvPr>
          <p:cNvSpPr>
            <a:spLocks noGrp="1"/>
          </p:cNvSpPr>
          <p:nvPr>
            <p:ph type="dt" sz="half" idx="10"/>
          </p:nvPr>
        </p:nvSpPr>
        <p:spPr/>
        <p:txBody>
          <a:bodyPr/>
          <a:lstStyle/>
          <a:p>
            <a:fld id="{655A5808-3B61-48CC-92EF-85AC2E0DFA56}" type="datetime2">
              <a:rPr lang="en-US" smtClean="0"/>
              <a:t>Monday, December 16, 2024</a:t>
            </a:fld>
            <a:endParaRPr lang="en-US"/>
          </a:p>
        </p:txBody>
      </p:sp>
      <p:sp>
        <p:nvSpPr>
          <p:cNvPr id="5" name="Footer Placeholder 4">
            <a:extLst>
              <a:ext uri="{FF2B5EF4-FFF2-40B4-BE49-F238E27FC236}">
                <a16:creationId xmlns:a16="http://schemas.microsoft.com/office/drawing/2014/main" id="{4E8CCD60-9970-49FD-8254-21154BAA1E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C0A488-07A7-42F9-B1DF-68545B75417D}"/>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1268382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DC3B6-2D75-4EC4-9120-88DCE0EA61A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74B06CB-A0FE-4499-B674-90C8C281A5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7FD700-765A-4DE6-A8EC-9D9D92FCBB42}"/>
              </a:ext>
            </a:extLst>
          </p:cNvPr>
          <p:cNvSpPr>
            <a:spLocks noGrp="1"/>
          </p:cNvSpPr>
          <p:nvPr>
            <p:ph type="dt" sz="half" idx="10"/>
          </p:nvPr>
        </p:nvSpPr>
        <p:spPr/>
        <p:txBody>
          <a:bodyPr/>
          <a:lstStyle/>
          <a:p>
            <a:fld id="{735E98AF-4574-4509-BF7A-519ACD5BF826}" type="datetime2">
              <a:rPr lang="en-US" smtClean="0"/>
              <a:t>Monday, December 16, 2024</a:t>
            </a:fld>
            <a:endParaRPr lang="en-US"/>
          </a:p>
        </p:txBody>
      </p:sp>
      <p:sp>
        <p:nvSpPr>
          <p:cNvPr id="5" name="Footer Placeholder 4">
            <a:extLst>
              <a:ext uri="{FF2B5EF4-FFF2-40B4-BE49-F238E27FC236}">
                <a16:creationId xmlns:a16="http://schemas.microsoft.com/office/drawing/2014/main" id="{0C4664EC-C4B1-4D14-9ED3-14C6CCBFFC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DF5526-E518-4133-9F44-D812576C1092}"/>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1832300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F62998-15B1-4CA8-8C60-7801001F8060}"/>
              </a:ext>
            </a:extLst>
          </p:cNvPr>
          <p:cNvSpPr>
            <a:spLocks noGrp="1"/>
          </p:cNvSpPr>
          <p:nvPr>
            <p:ph type="title" orient="vert"/>
          </p:nvPr>
        </p:nvSpPr>
        <p:spPr>
          <a:xfrm>
            <a:off x="8724900" y="838899"/>
            <a:ext cx="2628900" cy="4849301"/>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111AE278-0885-4594-AB09-120344C7D882}"/>
              </a:ext>
            </a:extLst>
          </p:cNvPr>
          <p:cNvSpPr>
            <a:spLocks noGrp="1"/>
          </p:cNvSpPr>
          <p:nvPr>
            <p:ph type="body" orient="vert" idx="1"/>
          </p:nvPr>
        </p:nvSpPr>
        <p:spPr>
          <a:xfrm>
            <a:off x="849235" y="838900"/>
            <a:ext cx="7723265" cy="4849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5B850CC-FB43-4988-8D4E-9C54C20185B4}"/>
              </a:ext>
            </a:extLst>
          </p:cNvPr>
          <p:cNvSpPr>
            <a:spLocks noGrp="1"/>
          </p:cNvSpPr>
          <p:nvPr>
            <p:ph type="dt" sz="half" idx="10"/>
          </p:nvPr>
        </p:nvSpPr>
        <p:spPr/>
        <p:txBody>
          <a:bodyPr/>
          <a:lstStyle/>
          <a:p>
            <a:fld id="{93DD97D4-9636-490F-85D0-E926C2B6F3B1}" type="datetime2">
              <a:rPr lang="en-US" smtClean="0"/>
              <a:t>Monday, December 16, 2024</a:t>
            </a:fld>
            <a:endParaRPr lang="en-US"/>
          </a:p>
        </p:txBody>
      </p:sp>
      <p:sp>
        <p:nvSpPr>
          <p:cNvPr id="5" name="Footer Placeholder 4">
            <a:extLst>
              <a:ext uri="{FF2B5EF4-FFF2-40B4-BE49-F238E27FC236}">
                <a16:creationId xmlns:a16="http://schemas.microsoft.com/office/drawing/2014/main" id="{47A70300-3853-4FB4-A084-CF6E5CF2BD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DBAFB0-25AA-4B69-8418-418F47A92700}"/>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1154053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E0F35-0AE7-48AB-9005-F1DB4BD0B473}"/>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DDD4022-C31F-4C4C-B5BF-5F9730C08A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A45EE9-11D3-436C-9D73-1AA6CCDB165F}"/>
              </a:ext>
            </a:extLst>
          </p:cNvPr>
          <p:cNvSpPr>
            <a:spLocks noGrp="1"/>
          </p:cNvSpPr>
          <p:nvPr>
            <p:ph type="dt" sz="half" idx="10"/>
          </p:nvPr>
        </p:nvSpPr>
        <p:spPr/>
        <p:txBody>
          <a:bodyPr/>
          <a:lstStyle/>
          <a:p>
            <a:fld id="{2F3AF3C6-0FD4-4939-991C-00DDE5C56815}" type="datetime2">
              <a:rPr lang="en-US" smtClean="0"/>
              <a:t>Monday, December 16, 2024</a:t>
            </a:fld>
            <a:endParaRPr lang="en-US"/>
          </a:p>
        </p:txBody>
      </p:sp>
      <p:sp>
        <p:nvSpPr>
          <p:cNvPr id="5" name="Footer Placeholder 4">
            <a:extLst>
              <a:ext uri="{FF2B5EF4-FFF2-40B4-BE49-F238E27FC236}">
                <a16:creationId xmlns:a16="http://schemas.microsoft.com/office/drawing/2014/main" id="{92817DCF-881F-4956-81AE-A6D27A88F4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265F17-AD75-4B7E-970D-5D4DBD5D170C}"/>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2656187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C12CB-05D8-4D62-BDC5-812DB6DD04CD}"/>
              </a:ext>
            </a:extLst>
          </p:cNvPr>
          <p:cNvSpPr>
            <a:spLocks noGrp="1"/>
          </p:cNvSpPr>
          <p:nvPr>
            <p:ph type="title"/>
          </p:nvPr>
        </p:nvSpPr>
        <p:spPr>
          <a:xfrm>
            <a:off x="1371600" y="1709738"/>
            <a:ext cx="9966960" cy="2852737"/>
          </a:xfrm>
        </p:spPr>
        <p:txBody>
          <a:bodyPr anchor="b">
            <a:normAutofit/>
          </a:bodyPr>
          <a:lstStyle>
            <a:lvl1pPr>
              <a:lnSpc>
                <a:spcPct val="100000"/>
              </a:lnSpc>
              <a:defRPr sz="4400" spc="750" baseline="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C52F020-8516-4B9E-B455-5731ED6C9E9E}"/>
              </a:ext>
            </a:extLst>
          </p:cNvPr>
          <p:cNvSpPr>
            <a:spLocks noGrp="1"/>
          </p:cNvSpPr>
          <p:nvPr>
            <p:ph type="body" idx="1"/>
          </p:nvPr>
        </p:nvSpPr>
        <p:spPr>
          <a:xfrm>
            <a:off x="1371600" y="4974336"/>
            <a:ext cx="9966961" cy="1115568"/>
          </a:xfrm>
        </p:spPr>
        <p:txBody>
          <a:bodyPr>
            <a:normAutofit/>
          </a:bodyPr>
          <a:lstStyle>
            <a:lvl1pPr marL="0" indent="0">
              <a:buNone/>
              <a:defRPr sz="1600" cap="all" spc="6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822993-6E28-44BB-B983-095B476B801A}"/>
              </a:ext>
            </a:extLst>
          </p:cNvPr>
          <p:cNvSpPr>
            <a:spLocks noGrp="1"/>
          </p:cNvSpPr>
          <p:nvPr>
            <p:ph type="dt" sz="half" idx="10"/>
          </p:nvPr>
        </p:nvSpPr>
        <p:spPr/>
        <p:txBody>
          <a:bodyPr/>
          <a:lstStyle/>
          <a:p>
            <a:fld id="{86807482-8128-47C6-A8DD-6452B0291CFF}" type="datetime2">
              <a:rPr lang="en-US" smtClean="0"/>
              <a:t>Monday, December 16, 2024</a:t>
            </a:fld>
            <a:endParaRPr lang="en-US"/>
          </a:p>
        </p:txBody>
      </p:sp>
      <p:sp>
        <p:nvSpPr>
          <p:cNvPr id="5" name="Footer Placeholder 4">
            <a:extLst>
              <a:ext uri="{FF2B5EF4-FFF2-40B4-BE49-F238E27FC236}">
                <a16:creationId xmlns:a16="http://schemas.microsoft.com/office/drawing/2014/main" id="{FC909971-06C9-462B-81D9-BEF24C708A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9A076D-47C1-49CD-9A8B-956DB3FC31F7}"/>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509958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8DFBD-F5ED-455C-8AD0-97476A55E3D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C30E58C-F463-4D52-9225-9410133113A4}"/>
              </a:ext>
            </a:extLst>
          </p:cNvPr>
          <p:cNvSpPr>
            <a:spLocks noGrp="1"/>
          </p:cNvSpPr>
          <p:nvPr>
            <p:ph sz="half" idx="1"/>
          </p:nvPr>
        </p:nvSpPr>
        <p:spPr>
          <a:xfrm>
            <a:off x="1371600" y="2112264"/>
            <a:ext cx="4846320" cy="39593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6AF7BDB4-97FA-485D-A557-6F96692BAC9E}"/>
              </a:ext>
            </a:extLst>
          </p:cNvPr>
          <p:cNvSpPr>
            <a:spLocks noGrp="1"/>
          </p:cNvSpPr>
          <p:nvPr>
            <p:ph sz="half" idx="2"/>
          </p:nvPr>
        </p:nvSpPr>
        <p:spPr>
          <a:xfrm>
            <a:off x="6766560" y="2112265"/>
            <a:ext cx="4846320" cy="39593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68C50007-C799-4117-8ACD-5EE980E63F17}"/>
              </a:ext>
            </a:extLst>
          </p:cNvPr>
          <p:cNvSpPr>
            <a:spLocks noGrp="1"/>
          </p:cNvSpPr>
          <p:nvPr>
            <p:ph type="dt" sz="half" idx="10"/>
          </p:nvPr>
        </p:nvSpPr>
        <p:spPr/>
        <p:txBody>
          <a:bodyPr/>
          <a:lstStyle/>
          <a:p>
            <a:fld id="{37903F25-275E-41DE-BE3B-EBF0DB49F9B1}" type="datetime2">
              <a:rPr lang="en-US" smtClean="0"/>
              <a:t>Monday, December 16, 2024</a:t>
            </a:fld>
            <a:endParaRPr lang="en-US"/>
          </a:p>
        </p:txBody>
      </p:sp>
      <p:sp>
        <p:nvSpPr>
          <p:cNvPr id="6" name="Footer Placeholder 5">
            <a:extLst>
              <a:ext uri="{FF2B5EF4-FFF2-40B4-BE49-F238E27FC236}">
                <a16:creationId xmlns:a16="http://schemas.microsoft.com/office/drawing/2014/main" id="{F24E8968-6BAD-4D5A-BF1D-911C7A39C1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9D8C08-BF20-4D5E-9004-0C075C36D8A4}"/>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1168917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2036E0D-26A5-455A-A8BD-70DA8BC03EB2}"/>
              </a:ext>
            </a:extLst>
          </p:cNvPr>
          <p:cNvSpPr>
            <a:spLocks noGrp="1"/>
          </p:cNvSpPr>
          <p:nvPr>
            <p:ph type="body" idx="1"/>
          </p:nvPr>
        </p:nvSpPr>
        <p:spPr>
          <a:xfrm>
            <a:off x="1371600" y="2112264"/>
            <a:ext cx="484107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7FD4EA0-094D-4056-9032-BFB44B40896B}"/>
              </a:ext>
            </a:extLst>
          </p:cNvPr>
          <p:cNvSpPr>
            <a:spLocks noGrp="1"/>
          </p:cNvSpPr>
          <p:nvPr>
            <p:ph sz="half" idx="2"/>
          </p:nvPr>
        </p:nvSpPr>
        <p:spPr>
          <a:xfrm>
            <a:off x="1371600" y="3018472"/>
            <a:ext cx="4841076" cy="31048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5FC0CCE8-718F-4620-8B4A-C60EEA7B884D}"/>
              </a:ext>
            </a:extLst>
          </p:cNvPr>
          <p:cNvSpPr>
            <a:spLocks noGrp="1"/>
          </p:cNvSpPr>
          <p:nvPr>
            <p:ph type="body" sz="quarter" idx="3"/>
          </p:nvPr>
        </p:nvSpPr>
        <p:spPr>
          <a:xfrm>
            <a:off x="6766560" y="2112264"/>
            <a:ext cx="484632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6CE86DF-0069-4D31-BDD3-A9A2F9B7B468}"/>
              </a:ext>
            </a:extLst>
          </p:cNvPr>
          <p:cNvSpPr>
            <a:spLocks noGrp="1"/>
          </p:cNvSpPr>
          <p:nvPr>
            <p:ph sz="quarter" idx="4"/>
          </p:nvPr>
        </p:nvSpPr>
        <p:spPr>
          <a:xfrm>
            <a:off x="6766560" y="3018471"/>
            <a:ext cx="4841076" cy="31048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1A5ED06-FE54-4B86-A8D4-07D0EB08C3AB}"/>
              </a:ext>
            </a:extLst>
          </p:cNvPr>
          <p:cNvSpPr>
            <a:spLocks noGrp="1"/>
          </p:cNvSpPr>
          <p:nvPr>
            <p:ph type="dt" sz="half" idx="10"/>
          </p:nvPr>
        </p:nvSpPr>
        <p:spPr/>
        <p:txBody>
          <a:bodyPr/>
          <a:lstStyle/>
          <a:p>
            <a:fld id="{EE475572-4A44-4171-84AA-64D42C8050A6}" type="datetime2">
              <a:rPr lang="en-US" smtClean="0"/>
              <a:t>Monday, December 16, 2024</a:t>
            </a:fld>
            <a:endParaRPr lang="en-US"/>
          </a:p>
        </p:txBody>
      </p:sp>
      <p:sp>
        <p:nvSpPr>
          <p:cNvPr id="8" name="Footer Placeholder 7">
            <a:extLst>
              <a:ext uri="{FF2B5EF4-FFF2-40B4-BE49-F238E27FC236}">
                <a16:creationId xmlns:a16="http://schemas.microsoft.com/office/drawing/2014/main" id="{CE9EC6C3-0950-4AFE-936A-9AB5D227844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784B1D1-BE0C-48F4-BC74-90675A0F07CF}"/>
              </a:ext>
            </a:extLst>
          </p:cNvPr>
          <p:cNvSpPr>
            <a:spLocks noGrp="1"/>
          </p:cNvSpPr>
          <p:nvPr>
            <p:ph type="sldNum" sz="quarter" idx="12"/>
          </p:nvPr>
        </p:nvSpPr>
        <p:spPr/>
        <p:txBody>
          <a:bodyPr/>
          <a:lstStyle/>
          <a:p>
            <a:fld id="{C01389E6-C847-4AD0-B56D-D205B2EAB1EE}" type="slidenum">
              <a:rPr lang="en-US" smtClean="0"/>
              <a:t>‹Nr.›</a:t>
            </a:fld>
            <a:endParaRPr lang="en-US"/>
          </a:p>
        </p:txBody>
      </p:sp>
      <p:sp>
        <p:nvSpPr>
          <p:cNvPr id="10" name="Title 9">
            <a:extLst>
              <a:ext uri="{FF2B5EF4-FFF2-40B4-BE49-F238E27FC236}">
                <a16:creationId xmlns:a16="http://schemas.microsoft.com/office/drawing/2014/main" id="{2D453288-3D76-40C1-BE00-223AB28F13DF}"/>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421863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B1716-24B0-42CD-95B6-843092597B2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E3617E-4B11-481F-AC6E-00031790294A}"/>
              </a:ext>
            </a:extLst>
          </p:cNvPr>
          <p:cNvSpPr>
            <a:spLocks noGrp="1"/>
          </p:cNvSpPr>
          <p:nvPr>
            <p:ph type="dt" sz="half" idx="10"/>
          </p:nvPr>
        </p:nvSpPr>
        <p:spPr/>
        <p:txBody>
          <a:bodyPr/>
          <a:lstStyle/>
          <a:p>
            <a:fld id="{C4C1612E-528E-4FD5-9E9E-E15F1108F171}" type="datetime2">
              <a:rPr lang="en-US" smtClean="0"/>
              <a:t>Monday, December 16, 2024</a:t>
            </a:fld>
            <a:endParaRPr lang="en-US"/>
          </a:p>
        </p:txBody>
      </p:sp>
      <p:sp>
        <p:nvSpPr>
          <p:cNvPr id="4" name="Footer Placeholder 3">
            <a:extLst>
              <a:ext uri="{FF2B5EF4-FFF2-40B4-BE49-F238E27FC236}">
                <a16:creationId xmlns:a16="http://schemas.microsoft.com/office/drawing/2014/main" id="{F6BF19CC-06D3-40E9-81B5-63B457B220C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EFC312-3AA5-46F7-B701-3D9327A68DB7}"/>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3730142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C9E28E-1389-47AF-B3EB-22571417ACBE}"/>
              </a:ext>
            </a:extLst>
          </p:cNvPr>
          <p:cNvSpPr>
            <a:spLocks noGrp="1"/>
          </p:cNvSpPr>
          <p:nvPr>
            <p:ph type="dt" sz="half" idx="10"/>
          </p:nvPr>
        </p:nvSpPr>
        <p:spPr/>
        <p:txBody>
          <a:bodyPr/>
          <a:lstStyle/>
          <a:p>
            <a:fld id="{D4F6D862-A06D-436F-A92E-EBAAD50B6E50}" type="datetime2">
              <a:rPr lang="en-US" smtClean="0"/>
              <a:t>Monday, December 16, 2024</a:t>
            </a:fld>
            <a:endParaRPr lang="en-US"/>
          </a:p>
        </p:txBody>
      </p:sp>
      <p:sp>
        <p:nvSpPr>
          <p:cNvPr id="3" name="Footer Placeholder 2">
            <a:extLst>
              <a:ext uri="{FF2B5EF4-FFF2-40B4-BE49-F238E27FC236}">
                <a16:creationId xmlns:a16="http://schemas.microsoft.com/office/drawing/2014/main" id="{BFCF6B08-1984-4F7C-9F6E-A4F47BDBA21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771B3C5-CEC7-427F-931C-1318C421BEF9}"/>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2209748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EB55F-536E-4547-A5D2-0483FC3684CD}"/>
              </a:ext>
            </a:extLst>
          </p:cNvPr>
          <p:cNvSpPr>
            <a:spLocks noGrp="1"/>
          </p:cNvSpPr>
          <p:nvPr>
            <p:ph type="title"/>
          </p:nvPr>
        </p:nvSpPr>
        <p:spPr>
          <a:xfrm>
            <a:off x="1371600" y="987425"/>
            <a:ext cx="3932237" cy="1894511"/>
          </a:xfrm>
        </p:spPr>
        <p:txBody>
          <a:bodyPr anchor="b"/>
          <a:lstStyle>
            <a:lvl1pPr>
              <a:lnSpc>
                <a:spcPct val="100000"/>
              </a:lnSpc>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D717D3C-533B-4EA9-886B-FAE59956C74C}"/>
              </a:ext>
            </a:extLst>
          </p:cNvPr>
          <p:cNvSpPr>
            <a:spLocks noGrp="1"/>
          </p:cNvSpPr>
          <p:nvPr>
            <p:ph idx="1"/>
          </p:nvPr>
        </p:nvSpPr>
        <p:spPr>
          <a:xfrm>
            <a:off x="5650992" y="987425"/>
            <a:ext cx="5687568" cy="4873625"/>
          </a:xfrm>
        </p:spPr>
        <p:txBody>
          <a:bodyPr>
            <a:normAutofit/>
          </a:bodyPr>
          <a:lstStyle>
            <a:lvl1pPr>
              <a:defRPr sz="20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419D2E1-4B17-4608-961E-2C4719855E89}"/>
              </a:ext>
            </a:extLst>
          </p:cNvPr>
          <p:cNvSpPr>
            <a:spLocks noGrp="1"/>
          </p:cNvSpPr>
          <p:nvPr>
            <p:ph type="body" sz="half" idx="2"/>
          </p:nvPr>
        </p:nvSpPr>
        <p:spPr>
          <a:xfrm>
            <a:off x="1371600" y="3058510"/>
            <a:ext cx="3932237" cy="28025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5A3535-184C-438C-AE91-9C42B7C5AFB6}"/>
              </a:ext>
            </a:extLst>
          </p:cNvPr>
          <p:cNvSpPr>
            <a:spLocks noGrp="1"/>
          </p:cNvSpPr>
          <p:nvPr>
            <p:ph type="dt" sz="half" idx="10"/>
          </p:nvPr>
        </p:nvSpPr>
        <p:spPr/>
        <p:txBody>
          <a:bodyPr/>
          <a:lstStyle/>
          <a:p>
            <a:fld id="{B73E0B7D-2260-4809-8F0A-9E5F3E24F169}" type="datetime2">
              <a:rPr lang="en-US" smtClean="0"/>
              <a:t>Monday, December 16, 2024</a:t>
            </a:fld>
            <a:endParaRPr lang="en-US"/>
          </a:p>
        </p:txBody>
      </p:sp>
      <p:sp>
        <p:nvSpPr>
          <p:cNvPr id="6" name="Footer Placeholder 5">
            <a:extLst>
              <a:ext uri="{FF2B5EF4-FFF2-40B4-BE49-F238E27FC236}">
                <a16:creationId xmlns:a16="http://schemas.microsoft.com/office/drawing/2014/main" id="{0DF6DBC3-4A58-42BA-9B55-A9A7251037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D4E6563-0AB6-4038-A12B-A259552DB66C}"/>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2254119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702C5-1E3B-4C62-A538-59BB572864A0}"/>
              </a:ext>
            </a:extLst>
          </p:cNvPr>
          <p:cNvSpPr>
            <a:spLocks noGrp="1"/>
          </p:cNvSpPr>
          <p:nvPr>
            <p:ph type="title"/>
          </p:nvPr>
        </p:nvSpPr>
        <p:spPr>
          <a:xfrm>
            <a:off x="1371600" y="987552"/>
            <a:ext cx="3932237" cy="1892808"/>
          </a:xfrm>
        </p:spPr>
        <p:txBody>
          <a:bodyPr anchor="b"/>
          <a:lstStyle>
            <a:lvl1pPr>
              <a:defRPr sz="3200" baseline="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6E2CF574-95CE-4E60-B2CF-3B5B4F33A767}"/>
              </a:ext>
            </a:extLst>
          </p:cNvPr>
          <p:cNvSpPr>
            <a:spLocks noGrp="1"/>
          </p:cNvSpPr>
          <p:nvPr>
            <p:ph type="pic" idx="1"/>
          </p:nvPr>
        </p:nvSpPr>
        <p:spPr>
          <a:xfrm>
            <a:off x="5505319" y="987425"/>
            <a:ext cx="5833242"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6D039F7C-C735-4356-8B04-89E19047950C}"/>
              </a:ext>
            </a:extLst>
          </p:cNvPr>
          <p:cNvSpPr>
            <a:spLocks noGrp="1"/>
          </p:cNvSpPr>
          <p:nvPr>
            <p:ph type="body" sz="half" idx="2"/>
          </p:nvPr>
        </p:nvSpPr>
        <p:spPr>
          <a:xfrm>
            <a:off x="1371600" y="3033286"/>
            <a:ext cx="3932237" cy="283570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E706DF-52A3-4F34-9BF5-E1ACD5D54283}"/>
              </a:ext>
            </a:extLst>
          </p:cNvPr>
          <p:cNvSpPr>
            <a:spLocks noGrp="1"/>
          </p:cNvSpPr>
          <p:nvPr>
            <p:ph type="dt" sz="half" idx="10"/>
          </p:nvPr>
        </p:nvSpPr>
        <p:spPr/>
        <p:txBody>
          <a:bodyPr/>
          <a:lstStyle/>
          <a:p>
            <a:fld id="{3C8E4735-C637-46A3-94EB-AB3AC4188D2F}" type="datetime2">
              <a:rPr lang="en-US" smtClean="0"/>
              <a:t>Monday, December 16, 2024</a:t>
            </a:fld>
            <a:endParaRPr lang="en-US"/>
          </a:p>
        </p:txBody>
      </p:sp>
      <p:sp>
        <p:nvSpPr>
          <p:cNvPr id="6" name="Footer Placeholder 5">
            <a:extLst>
              <a:ext uri="{FF2B5EF4-FFF2-40B4-BE49-F238E27FC236}">
                <a16:creationId xmlns:a16="http://schemas.microsoft.com/office/drawing/2014/main" id="{BFB25E53-E72E-4110-BB6B-3477F56C30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686F8F-3D62-4CEC-AD9A-B70848E6A81C}"/>
              </a:ext>
            </a:extLst>
          </p:cNvPr>
          <p:cNvSpPr>
            <a:spLocks noGrp="1"/>
          </p:cNvSpPr>
          <p:nvPr>
            <p:ph type="sldNum" sz="quarter" idx="12"/>
          </p:nvPr>
        </p:nvSpPr>
        <p:spPr/>
        <p:txBody>
          <a:bodyPr/>
          <a:lstStyle/>
          <a:p>
            <a:fld id="{C01389E6-C847-4AD0-B56D-D205B2EAB1EE}" type="slidenum">
              <a:rPr lang="en-US" smtClean="0"/>
              <a:t>‹Nr.›</a:t>
            </a:fld>
            <a:endParaRPr lang="en-US"/>
          </a:p>
        </p:txBody>
      </p:sp>
    </p:spTree>
    <p:extLst>
      <p:ext uri="{BB962C8B-B14F-4D97-AF65-F5344CB8AC3E}">
        <p14:creationId xmlns:p14="http://schemas.microsoft.com/office/powerpoint/2010/main" val="1682204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CF2F3BB-127D-44BC-A8EF-A8BB5F5911CA}"/>
              </a:ext>
            </a:extLst>
          </p:cNvPr>
          <p:cNvSpPr/>
          <p:nvPr/>
        </p:nvSpPr>
        <p:spPr>
          <a:xfrm rot="10800000" flipH="1">
            <a:off x="0" y="6401226"/>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10D1F30-F118-4A1F-A48F-7E5706959F64}"/>
              </a:ext>
            </a:extLst>
          </p:cNvPr>
          <p:cNvSpPr/>
          <p:nvPr/>
        </p:nvSpPr>
        <p:spPr>
          <a:xfrm flipH="1">
            <a:off x="4038602" y="6401228"/>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17AE890C-17CE-44C0-BDED-BA68F92A845D}"/>
              </a:ext>
            </a:extLst>
          </p:cNvPr>
          <p:cNvSpPr>
            <a:spLocks noGrp="1"/>
          </p:cNvSpPr>
          <p:nvPr>
            <p:ph type="title"/>
          </p:nvPr>
        </p:nvSpPr>
        <p:spPr>
          <a:xfrm>
            <a:off x="1371600" y="795528"/>
            <a:ext cx="10241280" cy="1234440"/>
          </a:xfrm>
          <a:prstGeom prst="rect">
            <a:avLst/>
          </a:prstGeom>
        </p:spPr>
        <p:txBody>
          <a:bodyPr vert="horz" lIns="0" tIns="0" rIns="0" bIns="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47910A6E-46D1-42CF-996C-2207737FB871}"/>
              </a:ext>
            </a:extLst>
          </p:cNvPr>
          <p:cNvSpPr>
            <a:spLocks noGrp="1"/>
          </p:cNvSpPr>
          <p:nvPr>
            <p:ph type="body" idx="1"/>
          </p:nvPr>
        </p:nvSpPr>
        <p:spPr>
          <a:xfrm>
            <a:off x="1371600" y="2112264"/>
            <a:ext cx="10241280" cy="395935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85B5247-D236-462B-BCE0-2A24DF75B085}"/>
              </a:ext>
            </a:extLst>
          </p:cNvPr>
          <p:cNvSpPr>
            <a:spLocks noGrp="1"/>
          </p:cNvSpPr>
          <p:nvPr>
            <p:ph type="dt" sz="half" idx="2"/>
          </p:nvPr>
        </p:nvSpPr>
        <p:spPr>
          <a:xfrm>
            <a:off x="7909560" y="6409944"/>
            <a:ext cx="3703320" cy="448056"/>
          </a:xfrm>
          <a:prstGeom prst="rect">
            <a:avLst/>
          </a:prstGeom>
        </p:spPr>
        <p:txBody>
          <a:bodyPr vert="horz" lIns="91440" tIns="45720" rIns="91440" bIns="45720" rtlCol="0" anchor="ctr"/>
          <a:lstStyle>
            <a:lvl1pPr algn="r">
              <a:defRPr sz="800" cap="all" spc="300" baseline="0">
                <a:solidFill>
                  <a:srgbClr val="FFFFFF"/>
                </a:solidFill>
              </a:defRPr>
            </a:lvl1pPr>
          </a:lstStyle>
          <a:p>
            <a:fld id="{AE0C963C-C1DB-4AFD-9DDC-0691666BF49B}" type="datetime2">
              <a:rPr lang="en-US" smtClean="0"/>
              <a:pPr/>
              <a:t>Monday, December 16, 2024</a:t>
            </a:fld>
            <a:endParaRPr lang="en-US" cap="all" dirty="0"/>
          </a:p>
        </p:txBody>
      </p:sp>
      <p:sp>
        <p:nvSpPr>
          <p:cNvPr id="5" name="Footer Placeholder 4">
            <a:extLst>
              <a:ext uri="{FF2B5EF4-FFF2-40B4-BE49-F238E27FC236}">
                <a16:creationId xmlns:a16="http://schemas.microsoft.com/office/drawing/2014/main" id="{19155C58-7DDF-4CD4-96AD-F9CC844D84CC}"/>
              </a:ext>
            </a:extLst>
          </p:cNvPr>
          <p:cNvSpPr>
            <a:spLocks noGrp="1"/>
          </p:cNvSpPr>
          <p:nvPr>
            <p:ph type="ftr" sz="quarter" idx="3"/>
          </p:nvPr>
        </p:nvSpPr>
        <p:spPr>
          <a:xfrm rot="5400000">
            <a:off x="-1828800" y="1911096"/>
            <a:ext cx="4114800" cy="457200"/>
          </a:xfrm>
          <a:prstGeom prst="rect">
            <a:avLst/>
          </a:prstGeom>
        </p:spPr>
        <p:txBody>
          <a:bodyPr vert="horz" lIns="91440" tIns="45720" rIns="91440" bIns="45720" rtlCol="0" anchor="ctr"/>
          <a:lstStyle>
            <a:lvl1pPr algn="l">
              <a:defRPr sz="800" b="1">
                <a:solidFill>
                  <a:schemeClr val="tx1"/>
                </a:solidFill>
                <a:latin typeface="+mj-lt"/>
              </a:defRPr>
            </a:lvl1pPr>
          </a:lstStyle>
          <a:p>
            <a:pPr algn="l"/>
            <a:endParaRPr lang="en-US"/>
          </a:p>
        </p:txBody>
      </p:sp>
      <p:sp>
        <p:nvSpPr>
          <p:cNvPr id="6" name="Slide Number Placeholder 5">
            <a:extLst>
              <a:ext uri="{FF2B5EF4-FFF2-40B4-BE49-F238E27FC236}">
                <a16:creationId xmlns:a16="http://schemas.microsoft.com/office/drawing/2014/main" id="{6F495647-A849-45D9-BC71-46A12E6DE479}"/>
              </a:ext>
            </a:extLst>
          </p:cNvPr>
          <p:cNvSpPr>
            <a:spLocks noGrp="1"/>
          </p:cNvSpPr>
          <p:nvPr>
            <p:ph type="sldNum" sz="quarter" idx="4"/>
          </p:nvPr>
        </p:nvSpPr>
        <p:spPr>
          <a:xfrm>
            <a:off x="11667744" y="6409944"/>
            <a:ext cx="438912" cy="448056"/>
          </a:xfrm>
          <a:prstGeom prst="rect">
            <a:avLst/>
          </a:prstGeom>
        </p:spPr>
        <p:txBody>
          <a:bodyPr vert="horz" lIns="91440" tIns="45720" rIns="91440" bIns="45720" rtlCol="0" anchor="ctr"/>
          <a:lstStyle>
            <a:lvl1pPr algn="r">
              <a:defRPr sz="800">
                <a:solidFill>
                  <a:srgbClr val="FFFFFF"/>
                </a:solidFill>
              </a:defRPr>
            </a:lvl1pPr>
          </a:lstStyle>
          <a:p>
            <a:fld id="{C01389E6-C847-4AD0-B56D-D205B2EAB1EE}" type="slidenum">
              <a:rPr lang="en-US" smtClean="0"/>
              <a:pPr/>
              <a:t>‹Nr.›</a:t>
            </a:fld>
            <a:endParaRPr lang="en-US" sz="800" dirty="0"/>
          </a:p>
        </p:txBody>
      </p:sp>
    </p:spTree>
    <p:extLst>
      <p:ext uri="{BB962C8B-B14F-4D97-AF65-F5344CB8AC3E}">
        <p14:creationId xmlns:p14="http://schemas.microsoft.com/office/powerpoint/2010/main" val="28073966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62" r:id="rId4"/>
    <p:sldLayoutId id="2147483663" r:id="rId5"/>
    <p:sldLayoutId id="2147483668" r:id="rId6"/>
    <p:sldLayoutId id="2147483664" r:id="rId7"/>
    <p:sldLayoutId id="2147483665" r:id="rId8"/>
    <p:sldLayoutId id="2147483666" r:id="rId9"/>
    <p:sldLayoutId id="2147483667" r:id="rId10"/>
    <p:sldLayoutId id="2147483669" r:id="rId11"/>
  </p:sldLayoutIdLst>
  <p:hf sldNum="0" hdr="0" ftr="0" dt="0"/>
  <p:txStyles>
    <p:titleStyle>
      <a:lvl1pPr algn="l" defTabSz="914400" rtl="0" eaLnBrk="1" latinLnBrk="0" hangingPunct="1">
        <a:lnSpc>
          <a:spcPct val="100000"/>
        </a:lnSpc>
        <a:spcBef>
          <a:spcPct val="0"/>
        </a:spcBef>
        <a:buNone/>
        <a:defRPr sz="3600" b="1" i="0" kern="1200" cap="all" spc="70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7404E292-5FAB-47E8-A663-A07530CED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80FF8ED-64CE-400C-A4D5-9F943FC264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0"/>
            <a:ext cx="12191999" cy="6858000"/>
          </a:xfrm>
          <a:prstGeom prst="rect">
            <a:avLst/>
          </a:prstGeom>
          <a:gradFill>
            <a:gsLst>
              <a:gs pos="0">
                <a:schemeClr val="accent5">
                  <a:alpha val="75000"/>
                </a:schemeClr>
              </a:gs>
              <a:gs pos="100000">
                <a:schemeClr val="accent2">
                  <a:lumMod val="60000"/>
                  <a:lumOff val="40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68868AD-100D-45F3-B11E-8A2936712B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12191999" cy="6858000"/>
          </a:xfrm>
          <a:prstGeom prst="rect">
            <a:avLst/>
          </a:prstGeom>
          <a:gradFill>
            <a:gsLst>
              <a:gs pos="49000">
                <a:schemeClr val="accent5">
                  <a:alpha val="50000"/>
                </a:schemeClr>
              </a:gs>
              <a:gs pos="100000">
                <a:schemeClr val="accent2">
                  <a:alpha val="74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14742CC-05F9-44AC-AF98-AB6EF810E4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96001" cy="6858000"/>
          </a:xfrm>
          <a:prstGeom prst="rect">
            <a:avLst/>
          </a:prstGeom>
          <a:gradFill>
            <a:gsLst>
              <a:gs pos="0">
                <a:schemeClr val="accent2">
                  <a:alpha val="17000"/>
                </a:schemeClr>
              </a:gs>
              <a:gs pos="85000">
                <a:schemeClr val="accent4">
                  <a:alpha val="40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3">
            <a:extLst>
              <a:ext uri="{FF2B5EF4-FFF2-40B4-BE49-F238E27FC236}">
                <a16:creationId xmlns:a16="http://schemas.microsoft.com/office/drawing/2014/main" id="{853C77DB-C7E3-4B1F-9AD0-1EB2982A8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460656" y="-2569189"/>
            <a:ext cx="5115722" cy="10255626"/>
          </a:xfrm>
          <a:custGeom>
            <a:avLst/>
            <a:gdLst>
              <a:gd name="connsiteX0" fmla="*/ 2065105 w 2065105"/>
              <a:gd name="connsiteY0" fmla="*/ 0 h 4139967"/>
              <a:gd name="connsiteX1" fmla="*/ 2065105 w 2065105"/>
              <a:gd name="connsiteY1" fmla="*/ 4139967 h 4139967"/>
              <a:gd name="connsiteX2" fmla="*/ 1858573 w 2065105"/>
              <a:gd name="connsiteY2" fmla="*/ 4129538 h 4139967"/>
              <a:gd name="connsiteX3" fmla="*/ 0 w 2065105"/>
              <a:gd name="connsiteY3" fmla="*/ 2069983 h 4139967"/>
              <a:gd name="connsiteX4" fmla="*/ 1858573 w 2065105"/>
              <a:gd name="connsiteY4" fmla="*/ 10428 h 4139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105" h="4139967">
                <a:moveTo>
                  <a:pt x="2065105" y="0"/>
                </a:moveTo>
                <a:lnTo>
                  <a:pt x="2065105" y="4139967"/>
                </a:lnTo>
                <a:lnTo>
                  <a:pt x="1858573" y="4129538"/>
                </a:lnTo>
                <a:cubicBezTo>
                  <a:pt x="814640" y="4023521"/>
                  <a:pt x="0" y="3141887"/>
                  <a:pt x="0" y="2069983"/>
                </a:cubicBezTo>
                <a:cubicBezTo>
                  <a:pt x="0" y="998079"/>
                  <a:pt x="814640" y="116446"/>
                  <a:pt x="1858573" y="10428"/>
                </a:cubicBezTo>
                <a:close/>
              </a:path>
            </a:pathLst>
          </a:custGeom>
          <a:gradFill flip="none" rotWithShape="1">
            <a:gsLst>
              <a:gs pos="7000">
                <a:schemeClr val="accent4">
                  <a:lumMod val="60000"/>
                  <a:lumOff val="40000"/>
                  <a:alpha val="3000"/>
                </a:schemeClr>
              </a:gs>
              <a:gs pos="100000">
                <a:schemeClr val="accent4">
                  <a:lumMod val="60000"/>
                  <a:lumOff val="40000"/>
                  <a:alpha val="3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0EF75A7-BD9B-5BCD-EBFD-0694CE35727B}"/>
              </a:ext>
            </a:extLst>
          </p:cNvPr>
          <p:cNvSpPr>
            <a:spLocks noGrp="1"/>
          </p:cNvSpPr>
          <p:nvPr>
            <p:ph type="ctrTitle"/>
          </p:nvPr>
        </p:nvSpPr>
        <p:spPr>
          <a:xfrm>
            <a:off x="1524000" y="1104445"/>
            <a:ext cx="9144000" cy="2826182"/>
          </a:xfrm>
        </p:spPr>
        <p:txBody>
          <a:bodyPr anchor="ctr">
            <a:normAutofit/>
          </a:bodyPr>
          <a:lstStyle/>
          <a:p>
            <a:r>
              <a:rPr lang="de-DE" sz="4400">
                <a:solidFill>
                  <a:schemeClr val="bg1"/>
                </a:solidFill>
              </a:rPr>
              <a:t>Zusammenarbeit zwischen Tailspin Toys und CubiX</a:t>
            </a:r>
          </a:p>
        </p:txBody>
      </p:sp>
    </p:spTree>
    <p:extLst>
      <p:ext uri="{BB962C8B-B14F-4D97-AF65-F5344CB8AC3E}">
        <p14:creationId xmlns:p14="http://schemas.microsoft.com/office/powerpoint/2010/main" val="3301576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BEAC55E-FD3E-4A90-B4E2-D197D80383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8AAE952-88C7-A293-1DF1-192A362834C6}"/>
              </a:ext>
            </a:extLst>
          </p:cNvPr>
          <p:cNvSpPr>
            <a:spLocks noGrp="1"/>
          </p:cNvSpPr>
          <p:nvPr>
            <p:ph type="title"/>
          </p:nvPr>
        </p:nvSpPr>
        <p:spPr>
          <a:xfrm>
            <a:off x="1371601" y="457199"/>
            <a:ext cx="9448800" cy="1061357"/>
          </a:xfrm>
        </p:spPr>
        <p:txBody>
          <a:bodyPr>
            <a:normAutofit/>
          </a:bodyPr>
          <a:lstStyle/>
          <a:p>
            <a:pPr>
              <a:lnSpc>
                <a:spcPct val="90000"/>
              </a:lnSpc>
            </a:pPr>
            <a:r>
              <a:rPr lang="de-DE" sz="3700"/>
              <a:t>Herausforderungen bei der Markteinführung</a:t>
            </a:r>
          </a:p>
        </p:txBody>
      </p:sp>
      <p:sp>
        <p:nvSpPr>
          <p:cNvPr id="3" name="Inhaltsplatzhalter 2">
            <a:extLst>
              <a:ext uri="{FF2B5EF4-FFF2-40B4-BE49-F238E27FC236}">
                <a16:creationId xmlns:a16="http://schemas.microsoft.com/office/drawing/2014/main" id="{946D0B99-29F2-D64A-938D-F35D94B5F592}"/>
              </a:ext>
            </a:extLst>
          </p:cNvPr>
          <p:cNvSpPr>
            <a:spLocks noGrp="1"/>
          </p:cNvSpPr>
          <p:nvPr>
            <p:ph idx="1"/>
          </p:nvPr>
        </p:nvSpPr>
        <p:spPr>
          <a:xfrm>
            <a:off x="1371601" y="1887968"/>
            <a:ext cx="9448800" cy="3812746"/>
          </a:xfrm>
        </p:spPr>
        <p:txBody>
          <a:bodyPr>
            <a:normAutofit/>
          </a:bodyPr>
          <a:lstStyle/>
          <a:p>
            <a:r>
              <a:rPr lang="de-DE" sz="1800"/>
              <a:t>Kommunikation des Konzepts</a:t>
            </a:r>
          </a:p>
          <a:p>
            <a:pPr lvl="1"/>
            <a:r>
              <a:rPr lang="de-DE" sz="1800"/>
              <a:t>Eltern könnten denken, dass Würfelformen weniger vielseitig sind</a:t>
            </a:r>
          </a:p>
          <a:p>
            <a:pPr lvl="1"/>
            <a:r>
              <a:rPr lang="de-DE" sz="1800"/>
              <a:t>Traditionelle Bauteile werden oft bevorzugt</a:t>
            </a:r>
          </a:p>
          <a:p>
            <a:r>
              <a:rPr lang="de-DE" sz="1800"/>
              <a:t>Mehrwert der Würfel hervorheben</a:t>
            </a:r>
          </a:p>
          <a:p>
            <a:pPr lvl="1"/>
            <a:r>
              <a:rPr lang="de-DE" sz="1800"/>
              <a:t>Einfachheit der Würfel</a:t>
            </a:r>
          </a:p>
          <a:p>
            <a:pPr lvl="1"/>
            <a:r>
              <a:rPr lang="de-DE" sz="1800"/>
              <a:t>Unendliche kreative Möglichkeiten</a:t>
            </a:r>
          </a:p>
        </p:txBody>
      </p:sp>
      <p:sp>
        <p:nvSpPr>
          <p:cNvPr id="10" name="Rectangle 9">
            <a:extLst>
              <a:ext uri="{FF2B5EF4-FFF2-40B4-BE49-F238E27FC236}">
                <a16:creationId xmlns:a16="http://schemas.microsoft.com/office/drawing/2014/main" id="{282DCAD1-D7F2-4CA8-960C-526B7DB37A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8741"/>
            <a:ext cx="12192000" cy="449256"/>
          </a:xfrm>
          <a:prstGeom prst="rect">
            <a:avLst/>
          </a:prstGeom>
          <a:gradFill>
            <a:gsLst>
              <a:gs pos="14000">
                <a:schemeClr val="accent4">
                  <a:alpha val="28000"/>
                </a:schemeClr>
              </a:gs>
              <a:gs pos="100000">
                <a:schemeClr val="accent5">
                  <a:alpha val="85000"/>
                </a:schemeClr>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009AC7F-1347-41C8-8BEB-47473A21A6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8316"/>
            <a:ext cx="8153398" cy="449684"/>
          </a:xfrm>
          <a:prstGeom prst="rect">
            <a:avLst/>
          </a:prstGeom>
          <a:gradFill>
            <a:gsLst>
              <a:gs pos="9000">
                <a:schemeClr val="accent2">
                  <a:lumMod val="60000"/>
                  <a:lumOff val="40000"/>
                  <a:alpha val="68000"/>
                </a:schemeClr>
              </a:gs>
              <a:gs pos="99000">
                <a:schemeClr val="accent2"/>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8705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2E01D1A-C0F0-5DDE-6B1E-CCB14E69D6D6}"/>
              </a:ext>
            </a:extLst>
          </p:cNvPr>
          <p:cNvSpPr>
            <a:spLocks noGrp="1"/>
          </p:cNvSpPr>
          <p:nvPr>
            <p:ph type="title"/>
          </p:nvPr>
        </p:nvSpPr>
        <p:spPr>
          <a:xfrm>
            <a:off x="1371600" y="457200"/>
            <a:ext cx="4911393" cy="1556724"/>
          </a:xfrm>
        </p:spPr>
        <p:txBody>
          <a:bodyPr vert="horz" lIns="0" tIns="0" rIns="0" bIns="0" rtlCol="0" anchor="b">
            <a:normAutofit/>
          </a:bodyPr>
          <a:lstStyle/>
          <a:p>
            <a:pPr>
              <a:lnSpc>
                <a:spcPct val="90000"/>
              </a:lnSpc>
            </a:pPr>
            <a:r>
              <a:rPr lang="en-US" sz="1700"/>
              <a:t>Marketingideen zur Produktkommunikation</a:t>
            </a:r>
          </a:p>
        </p:txBody>
      </p:sp>
      <p:sp>
        <p:nvSpPr>
          <p:cNvPr id="4" name="Inhaltsplatzhalter 3">
            <a:extLst>
              <a:ext uri="{FF2B5EF4-FFF2-40B4-BE49-F238E27FC236}">
                <a16:creationId xmlns:a16="http://schemas.microsoft.com/office/drawing/2014/main" id="{9F03A571-324A-845F-7548-6496BE780A8B}"/>
              </a:ext>
            </a:extLst>
          </p:cNvPr>
          <p:cNvSpPr>
            <a:spLocks noGrp="1"/>
          </p:cNvSpPr>
          <p:nvPr>
            <p:ph sz="half" idx="2"/>
          </p:nvPr>
        </p:nvSpPr>
        <p:spPr>
          <a:xfrm>
            <a:off x="1371601" y="2345635"/>
            <a:ext cx="4911392" cy="3583940"/>
          </a:xfrm>
        </p:spPr>
        <p:txBody>
          <a:bodyPr vert="horz" lIns="0" tIns="0" rIns="0" bIns="0" rtlCol="0" anchor="t">
            <a:normAutofit/>
          </a:bodyPr>
          <a:lstStyle/>
          <a:p>
            <a:r>
              <a:rPr lang="en-US" sz="1600"/>
              <a:t>Videos in der Marketingstrategie</a:t>
            </a:r>
          </a:p>
          <a:p>
            <a:pPr lvl="1"/>
            <a:r>
              <a:rPr lang="en-US" sz="1600"/>
              <a:t>Zeigen, wie Kinder mit den Würfeln spielen</a:t>
            </a:r>
          </a:p>
          <a:p>
            <a:pPr lvl="1"/>
            <a:r>
              <a:rPr lang="en-US" sz="1600"/>
              <a:t>Demonstrieren, wie spannende Modelle gebaut werden</a:t>
            </a:r>
          </a:p>
          <a:p>
            <a:r>
              <a:rPr lang="en-US" sz="1600"/>
              <a:t>Vielseitigkeit der Würfel sichtbar machen</a:t>
            </a:r>
          </a:p>
          <a:p>
            <a:pPr lvl="1"/>
            <a:r>
              <a:rPr lang="en-US" sz="1600"/>
              <a:t>Spielerisches Experimentieren hervorheben</a:t>
            </a:r>
          </a:p>
        </p:txBody>
      </p:sp>
      <p:pic>
        <p:nvPicPr>
          <p:cNvPr id="5" name="Inhaltsplatzhalter 4" descr="A group of wooden models of old courtyard houses">
            <a:extLst>
              <a:ext uri="{FF2B5EF4-FFF2-40B4-BE49-F238E27FC236}">
                <a16:creationId xmlns:a16="http://schemas.microsoft.com/office/drawing/2014/main" id="{0F2E302F-F3A0-4258-8407-C350EDAD9EDE}"/>
              </a:ext>
            </a:extLst>
          </p:cNvPr>
          <p:cNvPicPr>
            <a:picLocks noGrp="1" noChangeAspect="1"/>
          </p:cNvPicPr>
          <p:nvPr>
            <p:ph sz="half" idx="1"/>
          </p:nvPr>
        </p:nvPicPr>
        <p:blipFill>
          <a:blip r:embed="rId3"/>
          <a:stretch>
            <a:fillRect/>
          </a:stretch>
        </p:blipFill>
        <p:spPr>
          <a:xfrm>
            <a:off x="6644639" y="1494546"/>
            <a:ext cx="5090161" cy="3397682"/>
          </a:xfrm>
          <a:prstGeom prst="rect">
            <a:avLst/>
          </a:prstGeom>
        </p:spPr>
      </p:pic>
      <p:sp>
        <p:nvSpPr>
          <p:cNvPr id="16" name="Rectangle 15">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8317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BEAC55E-FD3E-4A90-B4E2-D197D80383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332C62A-0F46-4611-A346-995E769F47A0}"/>
              </a:ext>
            </a:extLst>
          </p:cNvPr>
          <p:cNvSpPr>
            <a:spLocks noGrp="1"/>
          </p:cNvSpPr>
          <p:nvPr>
            <p:ph type="title"/>
          </p:nvPr>
        </p:nvSpPr>
        <p:spPr>
          <a:xfrm>
            <a:off x="1371601" y="457199"/>
            <a:ext cx="9448800" cy="1061357"/>
          </a:xfrm>
        </p:spPr>
        <p:txBody>
          <a:bodyPr>
            <a:normAutofit/>
          </a:bodyPr>
          <a:lstStyle/>
          <a:p>
            <a:pPr>
              <a:lnSpc>
                <a:spcPct val="90000"/>
              </a:lnSpc>
            </a:pPr>
            <a:r>
              <a:rPr lang="de-DE" sz="3700"/>
              <a:t>Nachhaltigkeit als Verkaufsargument</a:t>
            </a:r>
          </a:p>
        </p:txBody>
      </p:sp>
      <p:sp>
        <p:nvSpPr>
          <p:cNvPr id="3" name="Inhaltsplatzhalter 2">
            <a:extLst>
              <a:ext uri="{FF2B5EF4-FFF2-40B4-BE49-F238E27FC236}">
                <a16:creationId xmlns:a16="http://schemas.microsoft.com/office/drawing/2014/main" id="{8FC1370C-2EA2-1A10-8AA3-7454E38258AA}"/>
              </a:ext>
            </a:extLst>
          </p:cNvPr>
          <p:cNvSpPr>
            <a:spLocks noGrp="1"/>
          </p:cNvSpPr>
          <p:nvPr>
            <p:ph idx="1"/>
          </p:nvPr>
        </p:nvSpPr>
        <p:spPr>
          <a:xfrm>
            <a:off x="1371601" y="1887968"/>
            <a:ext cx="9448800" cy="3812746"/>
          </a:xfrm>
        </p:spPr>
        <p:txBody>
          <a:bodyPr>
            <a:normAutofit/>
          </a:bodyPr>
          <a:lstStyle/>
          <a:p>
            <a:r>
              <a:rPr lang="de-DE" sz="1800"/>
              <a:t>Nachhaltigkeit des Produkts</a:t>
            </a:r>
          </a:p>
          <a:p>
            <a:pPr lvl="1"/>
            <a:r>
              <a:rPr lang="de-DE" sz="1800"/>
              <a:t>CubiX Creator besteht aus recyceltem Plastik</a:t>
            </a:r>
          </a:p>
          <a:p>
            <a:pPr lvl="1"/>
            <a:r>
              <a:rPr lang="de-DE" sz="1800"/>
              <a:t>Spricht umweltbewusste Eltern an</a:t>
            </a:r>
          </a:p>
          <a:p>
            <a:r>
              <a:rPr lang="de-DE" sz="1800"/>
              <a:t>Produktionskapazität</a:t>
            </a:r>
          </a:p>
          <a:p>
            <a:pPr lvl="1"/>
            <a:r>
              <a:rPr lang="de-DE" sz="1800"/>
              <a:t>Frage nach Kapazität bei steigender Nachfrage</a:t>
            </a:r>
          </a:p>
        </p:txBody>
      </p:sp>
      <p:sp>
        <p:nvSpPr>
          <p:cNvPr id="10" name="Rectangle 9">
            <a:extLst>
              <a:ext uri="{FF2B5EF4-FFF2-40B4-BE49-F238E27FC236}">
                <a16:creationId xmlns:a16="http://schemas.microsoft.com/office/drawing/2014/main" id="{282DCAD1-D7F2-4CA8-960C-526B7DB37A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8741"/>
            <a:ext cx="12192000" cy="449256"/>
          </a:xfrm>
          <a:prstGeom prst="rect">
            <a:avLst/>
          </a:prstGeom>
          <a:gradFill>
            <a:gsLst>
              <a:gs pos="14000">
                <a:schemeClr val="accent4">
                  <a:alpha val="28000"/>
                </a:schemeClr>
              </a:gs>
              <a:gs pos="100000">
                <a:schemeClr val="accent5">
                  <a:alpha val="85000"/>
                </a:schemeClr>
              </a:gs>
            </a:gsLst>
            <a:lin ang="9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009AC7F-1347-41C8-8BEB-47473A21A6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8316"/>
            <a:ext cx="8153398" cy="449684"/>
          </a:xfrm>
          <a:prstGeom prst="rect">
            <a:avLst/>
          </a:prstGeom>
          <a:gradFill>
            <a:gsLst>
              <a:gs pos="9000">
                <a:schemeClr val="accent2">
                  <a:lumMod val="60000"/>
                  <a:lumOff val="40000"/>
                  <a:alpha val="68000"/>
                </a:schemeClr>
              </a:gs>
              <a:gs pos="99000">
                <a:schemeClr val="accent2"/>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1349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5C5CC17-FF17-43CF-B073-D9051465D5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EBE2DDC-0D14-44E6-A1AB-2EEC095074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09318" y="1410082"/>
            <a:ext cx="6858000" cy="4037835"/>
          </a:xfrm>
          <a:prstGeom prst="rect">
            <a:avLst/>
          </a:prstGeom>
          <a:gradFill>
            <a:gsLst>
              <a:gs pos="8000">
                <a:schemeClr val="accent6"/>
              </a:gs>
              <a:gs pos="100000">
                <a:schemeClr val="accent5">
                  <a:alpha val="72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8543D98-0AA2-43B4-B508-DC1DB7F3DC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2414" y="1406060"/>
            <a:ext cx="6857572" cy="4045450"/>
          </a:xfrm>
          <a:prstGeom prst="rect">
            <a:avLst/>
          </a:prstGeom>
          <a:gradFill>
            <a:gsLst>
              <a:gs pos="0">
                <a:schemeClr val="accent4">
                  <a:alpha val="0"/>
                </a:schemeClr>
              </a:gs>
              <a:gs pos="96000">
                <a:schemeClr val="accent2"/>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9723C1D-9A1A-465B-8164-483BF5426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98889" y="3617790"/>
            <a:ext cx="2453337" cy="4027079"/>
          </a:xfrm>
          <a:prstGeom prst="rect">
            <a:avLst/>
          </a:prstGeom>
          <a:gradFill>
            <a:gsLst>
              <a:gs pos="2000">
                <a:schemeClr val="accent5">
                  <a:alpha val="35000"/>
                </a:schemeClr>
              </a:gs>
              <a:gs pos="67000">
                <a:schemeClr val="accent4">
                  <a:alpha val="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6680484-5F73-4078-85C2-415205B1A4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30441" y="1644149"/>
            <a:ext cx="4384532" cy="4196758"/>
          </a:xfrm>
          <a:custGeom>
            <a:avLst/>
            <a:gdLst>
              <a:gd name="connsiteX0" fmla="*/ 44539 w 4384532"/>
              <a:gd name="connsiteY0" fmla="*/ 2446310 h 4196758"/>
              <a:gd name="connsiteX1" fmla="*/ 0 w 4384532"/>
              <a:gd name="connsiteY1" fmla="*/ 2004492 h 4196758"/>
              <a:gd name="connsiteX2" fmla="*/ 500607 w 4384532"/>
              <a:gd name="connsiteY2" fmla="*/ 610007 h 4196758"/>
              <a:gd name="connsiteX3" fmla="*/ 589546 w 4384532"/>
              <a:gd name="connsiteY3" fmla="*/ 512149 h 4196758"/>
              <a:gd name="connsiteX4" fmla="*/ 3077760 w 4384532"/>
              <a:gd name="connsiteY4" fmla="*/ 0 h 4196758"/>
              <a:gd name="connsiteX5" fmla="*/ 3237230 w 4384532"/>
              <a:gd name="connsiteY5" fmla="*/ 76821 h 4196758"/>
              <a:gd name="connsiteX6" fmla="*/ 4384532 w 4384532"/>
              <a:gd name="connsiteY6" fmla="*/ 2004492 h 4196758"/>
              <a:gd name="connsiteX7" fmla="*/ 2192266 w 4384532"/>
              <a:gd name="connsiteY7" fmla="*/ 4196758 h 4196758"/>
              <a:gd name="connsiteX8" fmla="*/ 44539 w 4384532"/>
              <a:gd name="connsiteY8" fmla="*/ 2446310 h 4196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4532" h="4196758">
                <a:moveTo>
                  <a:pt x="44539" y="2446310"/>
                </a:moveTo>
                <a:cubicBezTo>
                  <a:pt x="15336" y="2303599"/>
                  <a:pt x="0" y="2155836"/>
                  <a:pt x="0" y="2004492"/>
                </a:cubicBezTo>
                <a:cubicBezTo>
                  <a:pt x="0" y="1474787"/>
                  <a:pt x="187867" y="988960"/>
                  <a:pt x="500607" y="610007"/>
                </a:cubicBezTo>
                <a:lnTo>
                  <a:pt x="589546" y="512149"/>
                </a:lnTo>
                <a:lnTo>
                  <a:pt x="3077760" y="0"/>
                </a:lnTo>
                <a:lnTo>
                  <a:pt x="3237230" y="76821"/>
                </a:lnTo>
                <a:cubicBezTo>
                  <a:pt x="3920615" y="448057"/>
                  <a:pt x="4384532" y="1172098"/>
                  <a:pt x="4384532" y="2004492"/>
                </a:cubicBezTo>
                <a:cubicBezTo>
                  <a:pt x="4384532" y="3215247"/>
                  <a:pt x="3403021" y="4196758"/>
                  <a:pt x="2192266" y="4196758"/>
                </a:cubicBezTo>
                <a:cubicBezTo>
                  <a:pt x="1132855" y="4196758"/>
                  <a:pt x="248960" y="3445288"/>
                  <a:pt x="44539" y="2446310"/>
                </a:cubicBezTo>
                <a:close/>
              </a:path>
            </a:pathLst>
          </a:custGeom>
          <a:gradFill>
            <a:gsLst>
              <a:gs pos="39000">
                <a:schemeClr val="accent4">
                  <a:lumMod val="20000"/>
                  <a:lumOff val="80000"/>
                  <a:alpha val="0"/>
                </a:schemeClr>
              </a:gs>
              <a:gs pos="100000">
                <a:schemeClr val="accent6">
                  <a:alpha val="29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el 1">
            <a:extLst>
              <a:ext uri="{FF2B5EF4-FFF2-40B4-BE49-F238E27FC236}">
                <a16:creationId xmlns:a16="http://schemas.microsoft.com/office/drawing/2014/main" id="{482E132D-D531-BE4A-C2AA-956312E787B6}"/>
              </a:ext>
            </a:extLst>
          </p:cNvPr>
          <p:cNvSpPr>
            <a:spLocks noGrp="1"/>
          </p:cNvSpPr>
          <p:nvPr>
            <p:ph type="title"/>
          </p:nvPr>
        </p:nvSpPr>
        <p:spPr>
          <a:xfrm>
            <a:off x="387927" y="1028701"/>
            <a:ext cx="3248863" cy="3020785"/>
          </a:xfrm>
        </p:spPr>
        <p:txBody>
          <a:bodyPr>
            <a:normAutofit/>
          </a:bodyPr>
          <a:lstStyle/>
          <a:p>
            <a:pPr algn="r"/>
            <a:r>
              <a:rPr lang="de-DE" sz="2000">
                <a:solidFill>
                  <a:schemeClr val="bg1"/>
                </a:solidFill>
              </a:rPr>
              <a:t>Testkampagne und Co-Branding</a:t>
            </a:r>
          </a:p>
        </p:txBody>
      </p:sp>
      <p:sp>
        <p:nvSpPr>
          <p:cNvPr id="3" name="Inhaltsplatzhalter 2">
            <a:extLst>
              <a:ext uri="{FF2B5EF4-FFF2-40B4-BE49-F238E27FC236}">
                <a16:creationId xmlns:a16="http://schemas.microsoft.com/office/drawing/2014/main" id="{C97598DB-7A23-6C4E-4694-A4BC4525796D}"/>
              </a:ext>
            </a:extLst>
          </p:cNvPr>
          <p:cNvSpPr>
            <a:spLocks noGrp="1"/>
          </p:cNvSpPr>
          <p:nvPr>
            <p:ph idx="1"/>
          </p:nvPr>
        </p:nvSpPr>
        <p:spPr>
          <a:xfrm>
            <a:off x="4777409" y="1028702"/>
            <a:ext cx="6273972" cy="4843462"/>
          </a:xfrm>
        </p:spPr>
        <p:txBody>
          <a:bodyPr>
            <a:normAutofit/>
          </a:bodyPr>
          <a:lstStyle/>
          <a:p>
            <a:r>
              <a:rPr lang="de-DE" sz="1800"/>
              <a:t>Testkampagne zur Nachfrageanalyse</a:t>
            </a:r>
          </a:p>
          <a:p>
            <a:pPr lvl="1"/>
            <a:r>
              <a:rPr lang="de-DE" sz="1800"/>
              <a:t>Starten Sie mit einer Testkampagne</a:t>
            </a:r>
          </a:p>
          <a:p>
            <a:pPr lvl="1"/>
            <a:r>
              <a:rPr lang="de-DE" sz="1800"/>
              <a:t>Analysieren Sie die Nachfrage</a:t>
            </a:r>
          </a:p>
          <a:p>
            <a:r>
              <a:rPr lang="de-DE" sz="1800"/>
              <a:t>Co-Branding zur Kombination von Markenwerten</a:t>
            </a:r>
          </a:p>
          <a:p>
            <a:pPr lvl="1"/>
            <a:r>
              <a:rPr lang="de-DE" sz="1800"/>
              <a:t>Arbeiten Sie an einem Co-Branding</a:t>
            </a:r>
          </a:p>
          <a:p>
            <a:pPr lvl="1"/>
            <a:r>
              <a:rPr lang="de-DE" sz="1800"/>
              <a:t>Kombinieren Sie die Markenwerte von CubiX und Tailspin Toys</a:t>
            </a:r>
          </a:p>
          <a:p>
            <a:r>
              <a:rPr lang="de-DE" sz="1800"/>
              <a:t>Verpackungen mit beiden Marken</a:t>
            </a:r>
          </a:p>
          <a:p>
            <a:pPr lvl="1"/>
            <a:r>
              <a:rPr lang="de-DE" sz="1800"/>
              <a:t>Präsentieren Sie sowohl CubiX als auch Tailspin Toys</a:t>
            </a:r>
          </a:p>
          <a:p>
            <a:pPr lvl="1"/>
            <a:r>
              <a:rPr lang="de-DE" sz="1800"/>
              <a:t>Setzen Sie ein starkes Statement</a:t>
            </a:r>
          </a:p>
        </p:txBody>
      </p:sp>
    </p:spTree>
    <p:extLst>
      <p:ext uri="{BB962C8B-B14F-4D97-AF65-F5344CB8AC3E}">
        <p14:creationId xmlns:p14="http://schemas.microsoft.com/office/powerpoint/2010/main" val="25716212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6166D78-E169-7F73-B1AF-CC4B9F870675}"/>
              </a:ext>
            </a:extLst>
          </p:cNvPr>
          <p:cNvSpPr>
            <a:spLocks noGrp="1"/>
          </p:cNvSpPr>
          <p:nvPr>
            <p:ph type="title"/>
          </p:nvPr>
        </p:nvSpPr>
        <p:spPr>
          <a:xfrm>
            <a:off x="1371600" y="457200"/>
            <a:ext cx="4911393" cy="1556724"/>
          </a:xfrm>
        </p:spPr>
        <p:txBody>
          <a:bodyPr vert="horz" lIns="0" tIns="0" rIns="0" bIns="0" rtlCol="0" anchor="b">
            <a:normAutofit/>
          </a:bodyPr>
          <a:lstStyle/>
          <a:p>
            <a:pPr>
              <a:lnSpc>
                <a:spcPct val="90000"/>
              </a:lnSpc>
            </a:pPr>
            <a:r>
              <a:rPr lang="en-US" sz="2000"/>
              <a:t>Marketingkampagne und Events</a:t>
            </a:r>
          </a:p>
        </p:txBody>
      </p:sp>
      <p:sp>
        <p:nvSpPr>
          <p:cNvPr id="4" name="Inhaltsplatzhalter 3">
            <a:extLst>
              <a:ext uri="{FF2B5EF4-FFF2-40B4-BE49-F238E27FC236}">
                <a16:creationId xmlns:a16="http://schemas.microsoft.com/office/drawing/2014/main" id="{6C454310-7B1D-5BFA-B1ED-3964CFE84CB6}"/>
              </a:ext>
            </a:extLst>
          </p:cNvPr>
          <p:cNvSpPr>
            <a:spLocks noGrp="1"/>
          </p:cNvSpPr>
          <p:nvPr>
            <p:ph sz="half" idx="2"/>
          </p:nvPr>
        </p:nvSpPr>
        <p:spPr>
          <a:xfrm>
            <a:off x="1371601" y="2345635"/>
            <a:ext cx="4911392" cy="3583940"/>
          </a:xfrm>
        </p:spPr>
        <p:txBody>
          <a:bodyPr vert="horz" lIns="0" tIns="0" rIns="0" bIns="0" rtlCol="0" anchor="t">
            <a:normAutofit/>
          </a:bodyPr>
          <a:lstStyle/>
          <a:p>
            <a:r>
              <a:rPr lang="en-US" sz="1600"/>
              <a:t>Kombination aus verschiedenen Marketingmethoden</a:t>
            </a:r>
          </a:p>
          <a:p>
            <a:pPr lvl="1"/>
            <a:r>
              <a:rPr lang="en-US" sz="1600"/>
              <a:t>Social Media</a:t>
            </a:r>
          </a:p>
          <a:p>
            <a:pPr lvl="1"/>
            <a:r>
              <a:rPr lang="en-US" sz="1600"/>
              <a:t>Influencer-Marketing</a:t>
            </a:r>
          </a:p>
          <a:p>
            <a:pPr lvl="1"/>
            <a:r>
              <a:rPr lang="en-US" sz="1600"/>
              <a:t>Gezielte Anzeigen</a:t>
            </a:r>
          </a:p>
          <a:p>
            <a:r>
              <a:rPr lang="en-US" sz="1600"/>
              <a:t>Events in Filialen</a:t>
            </a:r>
          </a:p>
          <a:p>
            <a:pPr lvl="1"/>
            <a:r>
              <a:rPr lang="en-US" sz="1600"/>
              <a:t>Live-Spiele mit CubiX Creator für Kinder</a:t>
            </a:r>
          </a:p>
        </p:txBody>
      </p:sp>
      <p:pic>
        <p:nvPicPr>
          <p:cNvPr id="5" name="Inhaltsplatzhalter 4" descr="Hashtag and @ notification icons">
            <a:extLst>
              <a:ext uri="{FF2B5EF4-FFF2-40B4-BE49-F238E27FC236}">
                <a16:creationId xmlns:a16="http://schemas.microsoft.com/office/drawing/2014/main" id="{49337528-251C-4B34-B135-5781349C50D8}"/>
              </a:ext>
            </a:extLst>
          </p:cNvPr>
          <p:cNvPicPr>
            <a:picLocks noGrp="1" noChangeAspect="1"/>
          </p:cNvPicPr>
          <p:nvPr>
            <p:ph sz="half" idx="1"/>
          </p:nvPr>
        </p:nvPicPr>
        <p:blipFill>
          <a:blip r:embed="rId3"/>
          <a:stretch>
            <a:fillRect/>
          </a:stretch>
        </p:blipFill>
        <p:spPr>
          <a:xfrm>
            <a:off x="6644639" y="1494546"/>
            <a:ext cx="5090161" cy="3397683"/>
          </a:xfrm>
          <a:prstGeom prst="rect">
            <a:avLst/>
          </a:prstGeom>
        </p:spPr>
      </p:pic>
      <p:sp>
        <p:nvSpPr>
          <p:cNvPr id="16" name="Rectangle 15">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61181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7404E292-5FAB-47E8-A663-A07530CED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80FF8ED-64CE-400C-A4D5-9F943FC264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0"/>
            <a:ext cx="12191999" cy="6858000"/>
          </a:xfrm>
          <a:prstGeom prst="rect">
            <a:avLst/>
          </a:prstGeom>
          <a:gradFill>
            <a:gsLst>
              <a:gs pos="0">
                <a:schemeClr val="accent5">
                  <a:alpha val="75000"/>
                </a:schemeClr>
              </a:gs>
              <a:gs pos="100000">
                <a:schemeClr val="accent2">
                  <a:lumMod val="60000"/>
                  <a:lumOff val="40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68868AD-100D-45F3-B11E-8A2936712B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12191999" cy="6858000"/>
          </a:xfrm>
          <a:prstGeom prst="rect">
            <a:avLst/>
          </a:prstGeom>
          <a:gradFill>
            <a:gsLst>
              <a:gs pos="49000">
                <a:schemeClr val="accent5">
                  <a:alpha val="50000"/>
                </a:schemeClr>
              </a:gs>
              <a:gs pos="100000">
                <a:schemeClr val="accent2">
                  <a:alpha val="74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14742CC-05F9-44AC-AF98-AB6EF810E4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96001" cy="6858000"/>
          </a:xfrm>
          <a:prstGeom prst="rect">
            <a:avLst/>
          </a:prstGeom>
          <a:gradFill>
            <a:gsLst>
              <a:gs pos="0">
                <a:schemeClr val="accent2">
                  <a:alpha val="17000"/>
                </a:schemeClr>
              </a:gs>
              <a:gs pos="85000">
                <a:schemeClr val="accent4">
                  <a:alpha val="40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3">
            <a:extLst>
              <a:ext uri="{FF2B5EF4-FFF2-40B4-BE49-F238E27FC236}">
                <a16:creationId xmlns:a16="http://schemas.microsoft.com/office/drawing/2014/main" id="{853C77DB-C7E3-4B1F-9AD0-1EB2982A8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460656" y="-2569189"/>
            <a:ext cx="5115722" cy="10255626"/>
          </a:xfrm>
          <a:custGeom>
            <a:avLst/>
            <a:gdLst>
              <a:gd name="connsiteX0" fmla="*/ 2065105 w 2065105"/>
              <a:gd name="connsiteY0" fmla="*/ 0 h 4139967"/>
              <a:gd name="connsiteX1" fmla="*/ 2065105 w 2065105"/>
              <a:gd name="connsiteY1" fmla="*/ 4139967 h 4139967"/>
              <a:gd name="connsiteX2" fmla="*/ 1858573 w 2065105"/>
              <a:gd name="connsiteY2" fmla="*/ 4129538 h 4139967"/>
              <a:gd name="connsiteX3" fmla="*/ 0 w 2065105"/>
              <a:gd name="connsiteY3" fmla="*/ 2069983 h 4139967"/>
              <a:gd name="connsiteX4" fmla="*/ 1858573 w 2065105"/>
              <a:gd name="connsiteY4" fmla="*/ 10428 h 4139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105" h="4139967">
                <a:moveTo>
                  <a:pt x="2065105" y="0"/>
                </a:moveTo>
                <a:lnTo>
                  <a:pt x="2065105" y="4139967"/>
                </a:lnTo>
                <a:lnTo>
                  <a:pt x="1858573" y="4129538"/>
                </a:lnTo>
                <a:cubicBezTo>
                  <a:pt x="814640" y="4023521"/>
                  <a:pt x="0" y="3141887"/>
                  <a:pt x="0" y="2069983"/>
                </a:cubicBezTo>
                <a:cubicBezTo>
                  <a:pt x="0" y="998079"/>
                  <a:pt x="814640" y="116446"/>
                  <a:pt x="1858573" y="10428"/>
                </a:cubicBezTo>
                <a:close/>
              </a:path>
            </a:pathLst>
          </a:custGeom>
          <a:gradFill flip="none" rotWithShape="1">
            <a:gsLst>
              <a:gs pos="7000">
                <a:schemeClr val="accent4">
                  <a:lumMod val="60000"/>
                  <a:lumOff val="40000"/>
                  <a:alpha val="3000"/>
                </a:schemeClr>
              </a:gs>
              <a:gs pos="100000">
                <a:schemeClr val="accent4">
                  <a:lumMod val="60000"/>
                  <a:lumOff val="40000"/>
                  <a:alpha val="3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ED1E671-D6FF-D9A0-E2E9-96302AA53953}"/>
              </a:ext>
            </a:extLst>
          </p:cNvPr>
          <p:cNvSpPr>
            <a:spLocks noGrp="1"/>
          </p:cNvSpPr>
          <p:nvPr>
            <p:ph type="title"/>
          </p:nvPr>
        </p:nvSpPr>
        <p:spPr>
          <a:xfrm>
            <a:off x="1524000" y="1104445"/>
            <a:ext cx="9144000" cy="2826182"/>
          </a:xfrm>
        </p:spPr>
        <p:txBody>
          <a:bodyPr vert="horz" lIns="0" tIns="0" rIns="0" bIns="0" rtlCol="0" anchor="ctr">
            <a:normAutofit/>
          </a:bodyPr>
          <a:lstStyle/>
          <a:p>
            <a:pPr algn="ctr"/>
            <a:r>
              <a:rPr lang="en-US" sz="4100" spc="750">
                <a:solidFill>
                  <a:schemeClr val="bg1"/>
                </a:solidFill>
              </a:rPr>
              <a:t>Produktionskapazität und Preisstrategie</a:t>
            </a:r>
          </a:p>
        </p:txBody>
      </p:sp>
    </p:spTree>
    <p:extLst>
      <p:ext uri="{BB962C8B-B14F-4D97-AF65-F5344CB8AC3E}">
        <p14:creationId xmlns:p14="http://schemas.microsoft.com/office/powerpoint/2010/main" val="1853196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26DE4F2-F361-45F4-4AD0-3CD622FA7DE7}"/>
              </a:ext>
            </a:extLst>
          </p:cNvPr>
          <p:cNvSpPr>
            <a:spLocks noGrp="1"/>
          </p:cNvSpPr>
          <p:nvPr>
            <p:ph type="title"/>
          </p:nvPr>
        </p:nvSpPr>
        <p:spPr>
          <a:xfrm>
            <a:off x="1371600" y="457200"/>
            <a:ext cx="4911393" cy="1556724"/>
          </a:xfrm>
        </p:spPr>
        <p:txBody>
          <a:bodyPr vert="horz" lIns="0" tIns="0" rIns="0" bIns="0" rtlCol="0" anchor="b">
            <a:normAutofit/>
          </a:bodyPr>
          <a:lstStyle/>
          <a:p>
            <a:pPr>
              <a:lnSpc>
                <a:spcPct val="90000"/>
              </a:lnSpc>
            </a:pPr>
            <a:r>
              <a:rPr lang="en-US" sz="1700"/>
              <a:t>Aktuelle Produktionskapazität</a:t>
            </a:r>
          </a:p>
        </p:txBody>
      </p:sp>
      <p:sp>
        <p:nvSpPr>
          <p:cNvPr id="4" name="Inhaltsplatzhalter 3">
            <a:extLst>
              <a:ext uri="{FF2B5EF4-FFF2-40B4-BE49-F238E27FC236}">
                <a16:creationId xmlns:a16="http://schemas.microsoft.com/office/drawing/2014/main" id="{17BD11E4-8A9C-5499-19B5-E3EE4C15657A}"/>
              </a:ext>
            </a:extLst>
          </p:cNvPr>
          <p:cNvSpPr>
            <a:spLocks noGrp="1"/>
          </p:cNvSpPr>
          <p:nvPr>
            <p:ph sz="half" idx="2"/>
          </p:nvPr>
        </p:nvSpPr>
        <p:spPr>
          <a:xfrm>
            <a:off x="1371601" y="2345635"/>
            <a:ext cx="4911392" cy="3583940"/>
          </a:xfrm>
        </p:spPr>
        <p:txBody>
          <a:bodyPr vert="horz" lIns="0" tIns="0" rIns="0" bIns="0" rtlCol="0" anchor="t">
            <a:normAutofit/>
          </a:bodyPr>
          <a:lstStyle/>
          <a:p>
            <a:r>
              <a:rPr lang="en-US" sz="1600"/>
              <a:t>Aktuelle Produktionskapazität</a:t>
            </a:r>
          </a:p>
          <a:p>
            <a:pPr lvl="1"/>
            <a:r>
              <a:rPr lang="en-US" sz="1600"/>
              <a:t>Bis zu 50.000 Einheiten pro Monat</a:t>
            </a:r>
          </a:p>
          <a:p>
            <a:r>
              <a:rPr lang="en-US" sz="1600"/>
              <a:t>Möglichkeiten bei höheren Volumina</a:t>
            </a:r>
          </a:p>
          <a:p>
            <a:pPr lvl="1"/>
            <a:r>
              <a:rPr lang="en-US" sz="1600"/>
              <a:t>Bereitschaft zur Kapazitätserweiterung</a:t>
            </a:r>
          </a:p>
          <a:p>
            <a:pPr lvl="1"/>
            <a:r>
              <a:rPr lang="en-US" sz="1600"/>
              <a:t>Zusätzliche Investitionen erforderlich</a:t>
            </a:r>
          </a:p>
        </p:txBody>
      </p:sp>
      <p:pic>
        <p:nvPicPr>
          <p:cNvPr id="5" name="Inhaltsplatzhalter 4" descr="Woman in factory">
            <a:extLst>
              <a:ext uri="{FF2B5EF4-FFF2-40B4-BE49-F238E27FC236}">
                <a16:creationId xmlns:a16="http://schemas.microsoft.com/office/drawing/2014/main" id="{92346153-14BF-40E6-B4D5-33512410B075}"/>
              </a:ext>
            </a:extLst>
          </p:cNvPr>
          <p:cNvPicPr>
            <a:picLocks noGrp="1" noChangeAspect="1"/>
          </p:cNvPicPr>
          <p:nvPr>
            <p:ph sz="half" idx="1"/>
          </p:nvPr>
        </p:nvPicPr>
        <p:blipFill>
          <a:blip r:embed="rId3"/>
          <a:stretch>
            <a:fillRect/>
          </a:stretch>
        </p:blipFill>
        <p:spPr>
          <a:xfrm>
            <a:off x="6644639" y="1494546"/>
            <a:ext cx="5090161" cy="3397683"/>
          </a:xfrm>
          <a:prstGeom prst="rect">
            <a:avLst/>
          </a:prstGeom>
        </p:spPr>
      </p:pic>
      <p:sp>
        <p:nvSpPr>
          <p:cNvPr id="16" name="Rectangle 15">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94604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3698ABF1-2D7A-4C8C-A41A-0957412746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5E160AE-3C66-4235-84C0-BD472DE6AC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17416"/>
            <a:ext cx="12192002" cy="6892832"/>
          </a:xfrm>
          <a:prstGeom prst="rect">
            <a:avLst/>
          </a:prstGeom>
          <a:gradFill>
            <a:gsLst>
              <a:gs pos="0">
                <a:schemeClr val="accent6"/>
              </a:gs>
              <a:gs pos="95000">
                <a:schemeClr val="accent5">
                  <a:alpha val="81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A39CC7EE-929B-4FA6-BA5A-86D02B7924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 y="4369578"/>
            <a:ext cx="12192004" cy="2505838"/>
          </a:xfrm>
          <a:prstGeom prst="rect">
            <a:avLst/>
          </a:prstGeom>
          <a:gradFill>
            <a:gsLst>
              <a:gs pos="0">
                <a:schemeClr val="accent5">
                  <a:alpha val="0"/>
                </a:schemeClr>
              </a:gs>
              <a:gs pos="95000">
                <a:schemeClr val="accent2">
                  <a:alpha val="63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4BB87F2-3BE0-433A-AD90-24CE82FBFE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57191" y="-17416"/>
            <a:ext cx="11734809" cy="6892831"/>
          </a:xfrm>
          <a:prstGeom prst="rect">
            <a:avLst/>
          </a:prstGeom>
          <a:gradFill>
            <a:gsLst>
              <a:gs pos="22000">
                <a:schemeClr val="accent2">
                  <a:alpha val="43000"/>
                </a:schemeClr>
              </a:gs>
              <a:gs pos="99000">
                <a:schemeClr val="accent5">
                  <a:alpha val="33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366B6A15-54B2-4DFA-B2EF-ED937D8CC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417086">
            <a:off x="5496703" y="1105097"/>
            <a:ext cx="5005754" cy="5005754"/>
          </a:xfrm>
          <a:prstGeom prst="ellipse">
            <a:avLst/>
          </a:prstGeom>
          <a:gradFill>
            <a:gsLst>
              <a:gs pos="31000">
                <a:schemeClr val="accent6">
                  <a:lumMod val="75000"/>
                  <a:alpha val="0"/>
                </a:schemeClr>
              </a:gs>
              <a:gs pos="85000">
                <a:schemeClr val="accent6">
                  <a:alpha val="3700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Inhaltsplatzhalter 2">
            <a:extLst>
              <a:ext uri="{FF2B5EF4-FFF2-40B4-BE49-F238E27FC236}">
                <a16:creationId xmlns:a16="http://schemas.microsoft.com/office/drawing/2014/main" id="{00F6BA1C-8C82-5380-E5D1-597D9C8F5B05}"/>
              </a:ext>
            </a:extLst>
          </p:cNvPr>
          <p:cNvSpPr>
            <a:spLocks noGrp="1"/>
          </p:cNvSpPr>
          <p:nvPr>
            <p:ph idx="1"/>
          </p:nvPr>
        </p:nvSpPr>
        <p:spPr>
          <a:xfrm>
            <a:off x="2498035" y="4811497"/>
            <a:ext cx="5314122" cy="1243923"/>
          </a:xfrm>
        </p:spPr>
        <p:txBody>
          <a:bodyPr vert="horz" lIns="0" tIns="0" rIns="0" bIns="0" rtlCol="0">
            <a:normAutofit/>
          </a:bodyPr>
          <a:lstStyle/>
          <a:p>
            <a:pPr marL="0" indent="0" algn="r">
              <a:lnSpc>
                <a:spcPct val="150000"/>
              </a:lnSpc>
              <a:buNone/>
            </a:pPr>
            <a:r>
              <a:rPr lang="en-US" sz="1600" b="1" cap="all" spc="600">
                <a:solidFill>
                  <a:schemeClr val="bg1"/>
                </a:solidFill>
              </a:rPr>
              <a:t>Speaker: CubiX Vertreter (05:59)</a:t>
            </a:r>
          </a:p>
        </p:txBody>
      </p:sp>
      <p:sp>
        <p:nvSpPr>
          <p:cNvPr id="22" name="Rectangle 21">
            <a:extLst>
              <a:ext uri="{FF2B5EF4-FFF2-40B4-BE49-F238E27FC236}">
                <a16:creationId xmlns:a16="http://schemas.microsoft.com/office/drawing/2014/main" id="{A60DA6D8-1AE1-42F8-808F-E247404A44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935529" y="-1495746"/>
            <a:ext cx="4739543" cy="7696200"/>
          </a:xfrm>
          <a:prstGeom prst="rect">
            <a:avLst/>
          </a:prstGeom>
          <a:gradFill>
            <a:gsLst>
              <a:gs pos="52000">
                <a:schemeClr val="accent5">
                  <a:lumMod val="60000"/>
                  <a:lumOff val="40000"/>
                  <a:alpha val="0"/>
                </a:schemeClr>
              </a:gs>
              <a:gs pos="99000">
                <a:schemeClr val="accent6">
                  <a:alpha val="25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1FB2AC3-712D-C03C-B4D7-2201F7823470}"/>
              </a:ext>
            </a:extLst>
          </p:cNvPr>
          <p:cNvSpPr>
            <a:spLocks noGrp="1"/>
          </p:cNvSpPr>
          <p:nvPr>
            <p:ph type="title"/>
          </p:nvPr>
        </p:nvSpPr>
        <p:spPr>
          <a:xfrm>
            <a:off x="1119276" y="661358"/>
            <a:ext cx="6692881" cy="3347559"/>
          </a:xfrm>
        </p:spPr>
        <p:txBody>
          <a:bodyPr vert="horz" lIns="0" tIns="0" rIns="0" bIns="0" rtlCol="0" anchor="b">
            <a:normAutofit/>
          </a:bodyPr>
          <a:lstStyle/>
          <a:p>
            <a:pPr algn="r"/>
            <a:r>
              <a:rPr lang="en-US" sz="3100" spc="750">
                <a:solidFill>
                  <a:schemeClr val="bg1"/>
                </a:solidFill>
              </a:rPr>
              <a:t>Umweltfreundliche Verpackung</a:t>
            </a:r>
          </a:p>
        </p:txBody>
      </p:sp>
    </p:spTree>
    <p:extLst>
      <p:ext uri="{BB962C8B-B14F-4D97-AF65-F5344CB8AC3E}">
        <p14:creationId xmlns:p14="http://schemas.microsoft.com/office/powerpoint/2010/main" val="182434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FB15BA9-48E1-4CCB-D437-E8CF3B926EC5}"/>
              </a:ext>
            </a:extLst>
          </p:cNvPr>
          <p:cNvSpPr>
            <a:spLocks noGrp="1"/>
          </p:cNvSpPr>
          <p:nvPr>
            <p:ph type="title"/>
          </p:nvPr>
        </p:nvSpPr>
        <p:spPr>
          <a:xfrm>
            <a:off x="1371600" y="457200"/>
            <a:ext cx="4911393" cy="1556724"/>
          </a:xfrm>
        </p:spPr>
        <p:txBody>
          <a:bodyPr vert="horz" lIns="0" tIns="0" rIns="0" bIns="0" rtlCol="0" anchor="b">
            <a:normAutofit/>
          </a:bodyPr>
          <a:lstStyle/>
          <a:p>
            <a:r>
              <a:rPr lang="en-US" sz="3300"/>
              <a:t>Preisstrategie von CubiX</a:t>
            </a:r>
          </a:p>
        </p:txBody>
      </p:sp>
      <p:sp>
        <p:nvSpPr>
          <p:cNvPr id="4" name="Inhaltsplatzhalter 3">
            <a:extLst>
              <a:ext uri="{FF2B5EF4-FFF2-40B4-BE49-F238E27FC236}">
                <a16:creationId xmlns:a16="http://schemas.microsoft.com/office/drawing/2014/main" id="{A418D0E3-5695-B249-F7F0-6A0A69A8D58C}"/>
              </a:ext>
            </a:extLst>
          </p:cNvPr>
          <p:cNvSpPr>
            <a:spLocks noGrp="1"/>
          </p:cNvSpPr>
          <p:nvPr>
            <p:ph sz="half" idx="2"/>
          </p:nvPr>
        </p:nvSpPr>
        <p:spPr>
          <a:xfrm>
            <a:off x="1371601" y="2345635"/>
            <a:ext cx="4911392" cy="3583940"/>
          </a:xfrm>
        </p:spPr>
        <p:txBody>
          <a:bodyPr vert="horz" lIns="0" tIns="0" rIns="0" bIns="0" rtlCol="0" anchor="t">
            <a:normAutofit/>
          </a:bodyPr>
          <a:lstStyle/>
          <a:p>
            <a:r>
              <a:rPr lang="en-US" sz="1600"/>
              <a:t>Empfohlener Einzelhandelspreis</a:t>
            </a:r>
          </a:p>
          <a:p>
            <a:pPr lvl="1"/>
            <a:r>
              <a:rPr lang="en-US" sz="1600"/>
              <a:t>Preis liegt bei 29,99 Euro</a:t>
            </a:r>
          </a:p>
          <a:p>
            <a:pPr lvl="1"/>
            <a:r>
              <a:rPr lang="en-US" sz="1600"/>
              <a:t>Kompromiss zwischen Erschwinglichkeit und Premium-Positionierung</a:t>
            </a:r>
          </a:p>
        </p:txBody>
      </p:sp>
      <p:pic>
        <p:nvPicPr>
          <p:cNvPr id="5" name="Inhaltsplatzhalter 4" descr="Close-up of the twenty euro banknote of the European Union, genuine 20 euro banknote">
            <a:extLst>
              <a:ext uri="{FF2B5EF4-FFF2-40B4-BE49-F238E27FC236}">
                <a16:creationId xmlns:a16="http://schemas.microsoft.com/office/drawing/2014/main" id="{7D51AAD9-E094-4195-BA5E-486501C12134}"/>
              </a:ext>
            </a:extLst>
          </p:cNvPr>
          <p:cNvPicPr>
            <a:picLocks noGrp="1" noChangeAspect="1"/>
          </p:cNvPicPr>
          <p:nvPr>
            <p:ph sz="half" idx="1"/>
          </p:nvPr>
        </p:nvPicPr>
        <p:blipFill>
          <a:blip r:embed="rId3"/>
          <a:stretch>
            <a:fillRect/>
          </a:stretch>
        </p:blipFill>
        <p:spPr>
          <a:xfrm>
            <a:off x="7363314" y="457200"/>
            <a:ext cx="3652810" cy="5472375"/>
          </a:xfrm>
          <a:prstGeom prst="rect">
            <a:avLst/>
          </a:prstGeom>
        </p:spPr>
      </p:pic>
      <p:sp>
        <p:nvSpPr>
          <p:cNvPr id="16" name="Rectangle 15">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38024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383CC5D-71E8-4CB2-8E4A-F1E4FF6DC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2DA5AC1-43C5-4243-9028-07DBB80D0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8"/>
            <a:ext cx="12192000" cy="1600201"/>
          </a:xfrm>
          <a:prstGeom prst="rect">
            <a:avLst/>
          </a:prstGeom>
          <a:gradFill>
            <a:gsLst>
              <a:gs pos="0">
                <a:schemeClr val="accent5">
                  <a:alpha val="83000"/>
                </a:schemeClr>
              </a:gs>
              <a:gs pos="100000">
                <a:schemeClr val="accent6"/>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A4EDA1C-27A1-4C83-ACE4-6675EC9245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99161" y="9109"/>
            <a:ext cx="7792839" cy="1594270"/>
          </a:xfrm>
          <a:prstGeom prst="rect">
            <a:avLst/>
          </a:prstGeom>
          <a:gradFill>
            <a:gsLst>
              <a:gs pos="22000">
                <a:schemeClr val="accent2">
                  <a:alpha val="0"/>
                </a:schemeClr>
              </a:gs>
              <a:gs pos="99000">
                <a:schemeClr val="accent2"/>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1C2185E4-B584-4B9D-9440-DEA0FB9D94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9021976" y="-906246"/>
            <a:ext cx="1602951" cy="3416298"/>
          </a:xfrm>
          <a:prstGeom prst="rect">
            <a:avLst/>
          </a:prstGeom>
          <a:gradFill>
            <a:gsLst>
              <a:gs pos="45000">
                <a:schemeClr val="accent4">
                  <a:alpha val="0"/>
                </a:schemeClr>
              </a:gs>
              <a:gs pos="99000">
                <a:schemeClr val="accent6">
                  <a:alpha val="33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FF33EC8A-EE0A-4395-97E2-DAD467CF73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451242" y="0"/>
            <a:ext cx="9729549" cy="1600198"/>
          </a:xfrm>
          <a:prstGeom prst="rect">
            <a:avLst/>
          </a:prstGeom>
          <a:gradFill>
            <a:gsLst>
              <a:gs pos="0">
                <a:schemeClr val="accent5">
                  <a:alpha val="30000"/>
                </a:schemeClr>
              </a:gs>
              <a:gs pos="99000">
                <a:schemeClr val="accent5">
                  <a:alpha val="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F85DA95-16A4-404E-9BFF-27F8E4FC78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430"/>
            <a:ext cx="7910111" cy="1600198"/>
          </a:xfrm>
          <a:prstGeom prst="rect">
            <a:avLst/>
          </a:prstGeom>
          <a:gradFill>
            <a:gsLst>
              <a:gs pos="0">
                <a:schemeClr val="accent5">
                  <a:alpha val="21000"/>
                </a:schemeClr>
              </a:gs>
              <a:gs pos="99000">
                <a:schemeClr val="accent5">
                  <a:alpha val="0"/>
                </a:scheme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298A1D0-D264-12F9-9953-CA88C7F64419}"/>
              </a:ext>
            </a:extLst>
          </p:cNvPr>
          <p:cNvSpPr>
            <a:spLocks noGrp="1"/>
          </p:cNvSpPr>
          <p:nvPr>
            <p:ph type="title"/>
          </p:nvPr>
        </p:nvSpPr>
        <p:spPr>
          <a:xfrm>
            <a:off x="1157084" y="374427"/>
            <a:ext cx="10374517" cy="971512"/>
          </a:xfrm>
        </p:spPr>
        <p:txBody>
          <a:bodyPr anchor="ctr">
            <a:normAutofit/>
          </a:bodyPr>
          <a:lstStyle/>
          <a:p>
            <a:r>
              <a:rPr lang="de-DE" sz="3200">
                <a:solidFill>
                  <a:schemeClr val="bg1"/>
                </a:solidFill>
              </a:rPr>
              <a:t>Sonderangebote und Bundles</a:t>
            </a:r>
          </a:p>
        </p:txBody>
      </p:sp>
      <p:graphicFrame>
        <p:nvGraphicFramePr>
          <p:cNvPr id="5" name="Inhaltsplatzhalter 2">
            <a:extLst>
              <a:ext uri="{FF2B5EF4-FFF2-40B4-BE49-F238E27FC236}">
                <a16:creationId xmlns:a16="http://schemas.microsoft.com/office/drawing/2014/main" id="{BED7E0EB-3CFD-E4E2-115D-762F1F51444C}"/>
              </a:ext>
            </a:extLst>
          </p:cNvPr>
          <p:cNvGraphicFramePr>
            <a:graphicFrameLocks noGrp="1"/>
          </p:cNvGraphicFramePr>
          <p:nvPr>
            <p:ph idx="1"/>
            <p:extLst>
              <p:ext uri="{D42A27DB-BD31-4B8C-83A1-F6EECF244321}">
                <p14:modId xmlns:p14="http://schemas.microsoft.com/office/powerpoint/2010/main" val="239121560"/>
              </p:ext>
            </p:extLst>
          </p:nvPr>
        </p:nvGraphicFramePr>
        <p:xfrm>
          <a:off x="579474" y="2062715"/>
          <a:ext cx="11033029" cy="41892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84243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2A47AE3-E85B-A282-D903-D91512D6175A}"/>
              </a:ext>
            </a:extLst>
          </p:cNvPr>
          <p:cNvSpPr>
            <a:spLocks noGrp="1"/>
          </p:cNvSpPr>
          <p:nvPr>
            <p:ph type="title"/>
          </p:nvPr>
        </p:nvSpPr>
        <p:spPr>
          <a:xfrm>
            <a:off x="1371600" y="457200"/>
            <a:ext cx="4911393" cy="1556724"/>
          </a:xfrm>
        </p:spPr>
        <p:txBody>
          <a:bodyPr vert="horz" lIns="0" tIns="0" rIns="0" bIns="0" rtlCol="0" anchor="b">
            <a:normAutofit/>
          </a:bodyPr>
          <a:lstStyle/>
          <a:p>
            <a:r>
              <a:rPr lang="en-US"/>
              <a:t>Agenda</a:t>
            </a:r>
          </a:p>
        </p:txBody>
      </p:sp>
      <p:sp>
        <p:nvSpPr>
          <p:cNvPr id="4" name="Inhaltsplatzhalter 3">
            <a:extLst>
              <a:ext uri="{FF2B5EF4-FFF2-40B4-BE49-F238E27FC236}">
                <a16:creationId xmlns:a16="http://schemas.microsoft.com/office/drawing/2014/main" id="{FA8B1217-CAAB-D546-F0B3-5C05870397BF}"/>
              </a:ext>
            </a:extLst>
          </p:cNvPr>
          <p:cNvSpPr>
            <a:spLocks noGrp="1"/>
          </p:cNvSpPr>
          <p:nvPr>
            <p:ph sz="half" idx="2"/>
          </p:nvPr>
        </p:nvSpPr>
        <p:spPr>
          <a:xfrm>
            <a:off x="1371601" y="2345635"/>
            <a:ext cx="4911392" cy="3583940"/>
          </a:xfrm>
        </p:spPr>
        <p:txBody>
          <a:bodyPr vert="horz" lIns="0" tIns="0" rIns="0" bIns="0" rtlCol="0" anchor="t">
            <a:normAutofit/>
          </a:bodyPr>
          <a:lstStyle/>
          <a:p>
            <a:r>
              <a:rPr lang="en-US" sz="1600"/>
              <a:t>Einführung und Begrüßung</a:t>
            </a:r>
          </a:p>
          <a:p>
            <a:r>
              <a:rPr lang="en-US" sz="1600"/>
              <a:t>Produktvorstellung und Potenzial</a:t>
            </a:r>
          </a:p>
          <a:p>
            <a:r>
              <a:rPr lang="en-US" sz="1600"/>
              <a:t>Marketingstrategien und Herausforderungen</a:t>
            </a:r>
          </a:p>
          <a:p>
            <a:r>
              <a:rPr lang="en-US" sz="1600"/>
              <a:t>Produktionskapazität und Preisstrategie</a:t>
            </a:r>
          </a:p>
          <a:p>
            <a:r>
              <a:rPr lang="en-US" sz="1600"/>
              <a:t>Projektplan und Abschluss</a:t>
            </a:r>
          </a:p>
        </p:txBody>
      </p:sp>
      <p:pic>
        <p:nvPicPr>
          <p:cNvPr id="5" name="Inhaltsplatzhalter 4" descr="Nahaufnahme der Tagesordnung des Meetings">
            <a:extLst>
              <a:ext uri="{FF2B5EF4-FFF2-40B4-BE49-F238E27FC236}">
                <a16:creationId xmlns:a16="http://schemas.microsoft.com/office/drawing/2014/main" id="{26173FF1-8F91-4437-807F-C31F1C2102E6}"/>
              </a:ext>
            </a:extLst>
          </p:cNvPr>
          <p:cNvPicPr>
            <a:picLocks noGrp="1" noChangeAspect="1"/>
          </p:cNvPicPr>
          <p:nvPr>
            <p:ph sz="half" idx="1"/>
          </p:nvPr>
        </p:nvPicPr>
        <p:blipFill>
          <a:blip r:embed="rId2"/>
          <a:stretch>
            <a:fillRect/>
          </a:stretch>
        </p:blipFill>
        <p:spPr>
          <a:xfrm>
            <a:off x="6644639" y="1500909"/>
            <a:ext cx="5090161" cy="3384957"/>
          </a:xfrm>
          <a:prstGeom prst="rect">
            <a:avLst/>
          </a:prstGeom>
        </p:spPr>
      </p:pic>
      <p:sp>
        <p:nvSpPr>
          <p:cNvPr id="16" name="Rectangle 15">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2620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7404E292-5FAB-47E8-A663-A07530CED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80FF8ED-64CE-400C-A4D5-9F943FC264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0"/>
            <a:ext cx="12191999" cy="6858000"/>
          </a:xfrm>
          <a:prstGeom prst="rect">
            <a:avLst/>
          </a:prstGeom>
          <a:gradFill>
            <a:gsLst>
              <a:gs pos="0">
                <a:schemeClr val="accent5">
                  <a:alpha val="75000"/>
                </a:schemeClr>
              </a:gs>
              <a:gs pos="100000">
                <a:schemeClr val="accent2">
                  <a:lumMod val="60000"/>
                  <a:lumOff val="40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68868AD-100D-45F3-B11E-8A2936712B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12191999" cy="6858000"/>
          </a:xfrm>
          <a:prstGeom prst="rect">
            <a:avLst/>
          </a:prstGeom>
          <a:gradFill>
            <a:gsLst>
              <a:gs pos="49000">
                <a:schemeClr val="accent5">
                  <a:alpha val="50000"/>
                </a:schemeClr>
              </a:gs>
              <a:gs pos="100000">
                <a:schemeClr val="accent2">
                  <a:alpha val="74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14742CC-05F9-44AC-AF98-AB6EF810E4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96001" cy="6858000"/>
          </a:xfrm>
          <a:prstGeom prst="rect">
            <a:avLst/>
          </a:prstGeom>
          <a:gradFill>
            <a:gsLst>
              <a:gs pos="0">
                <a:schemeClr val="accent2">
                  <a:alpha val="17000"/>
                </a:schemeClr>
              </a:gs>
              <a:gs pos="85000">
                <a:schemeClr val="accent4">
                  <a:alpha val="40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3">
            <a:extLst>
              <a:ext uri="{FF2B5EF4-FFF2-40B4-BE49-F238E27FC236}">
                <a16:creationId xmlns:a16="http://schemas.microsoft.com/office/drawing/2014/main" id="{853C77DB-C7E3-4B1F-9AD0-1EB2982A8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460656" y="-2569189"/>
            <a:ext cx="5115722" cy="10255626"/>
          </a:xfrm>
          <a:custGeom>
            <a:avLst/>
            <a:gdLst>
              <a:gd name="connsiteX0" fmla="*/ 2065105 w 2065105"/>
              <a:gd name="connsiteY0" fmla="*/ 0 h 4139967"/>
              <a:gd name="connsiteX1" fmla="*/ 2065105 w 2065105"/>
              <a:gd name="connsiteY1" fmla="*/ 4139967 h 4139967"/>
              <a:gd name="connsiteX2" fmla="*/ 1858573 w 2065105"/>
              <a:gd name="connsiteY2" fmla="*/ 4129538 h 4139967"/>
              <a:gd name="connsiteX3" fmla="*/ 0 w 2065105"/>
              <a:gd name="connsiteY3" fmla="*/ 2069983 h 4139967"/>
              <a:gd name="connsiteX4" fmla="*/ 1858573 w 2065105"/>
              <a:gd name="connsiteY4" fmla="*/ 10428 h 4139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105" h="4139967">
                <a:moveTo>
                  <a:pt x="2065105" y="0"/>
                </a:moveTo>
                <a:lnTo>
                  <a:pt x="2065105" y="4139967"/>
                </a:lnTo>
                <a:lnTo>
                  <a:pt x="1858573" y="4129538"/>
                </a:lnTo>
                <a:cubicBezTo>
                  <a:pt x="814640" y="4023521"/>
                  <a:pt x="0" y="3141887"/>
                  <a:pt x="0" y="2069983"/>
                </a:cubicBezTo>
                <a:cubicBezTo>
                  <a:pt x="0" y="998079"/>
                  <a:pt x="814640" y="116446"/>
                  <a:pt x="1858573" y="10428"/>
                </a:cubicBezTo>
                <a:close/>
              </a:path>
            </a:pathLst>
          </a:custGeom>
          <a:gradFill flip="none" rotWithShape="1">
            <a:gsLst>
              <a:gs pos="7000">
                <a:schemeClr val="accent4">
                  <a:lumMod val="60000"/>
                  <a:lumOff val="40000"/>
                  <a:alpha val="3000"/>
                </a:schemeClr>
              </a:gs>
              <a:gs pos="100000">
                <a:schemeClr val="accent4">
                  <a:lumMod val="60000"/>
                  <a:lumOff val="40000"/>
                  <a:alpha val="3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794BF88-574C-348A-DA3A-5B945458C682}"/>
              </a:ext>
            </a:extLst>
          </p:cNvPr>
          <p:cNvSpPr>
            <a:spLocks noGrp="1"/>
          </p:cNvSpPr>
          <p:nvPr>
            <p:ph type="title"/>
          </p:nvPr>
        </p:nvSpPr>
        <p:spPr>
          <a:xfrm>
            <a:off x="1524000" y="1104445"/>
            <a:ext cx="9144000" cy="2826182"/>
          </a:xfrm>
        </p:spPr>
        <p:txBody>
          <a:bodyPr vert="horz" lIns="0" tIns="0" rIns="0" bIns="0" rtlCol="0" anchor="ctr">
            <a:normAutofit/>
          </a:bodyPr>
          <a:lstStyle/>
          <a:p>
            <a:pPr algn="ctr"/>
            <a:r>
              <a:rPr lang="en-US" sz="4400" spc="750">
                <a:solidFill>
                  <a:schemeClr val="bg1"/>
                </a:solidFill>
              </a:rPr>
              <a:t>Projektplan und Abschluss</a:t>
            </a:r>
          </a:p>
        </p:txBody>
      </p:sp>
    </p:spTree>
    <p:extLst>
      <p:ext uri="{BB962C8B-B14F-4D97-AF65-F5344CB8AC3E}">
        <p14:creationId xmlns:p14="http://schemas.microsoft.com/office/powerpoint/2010/main" val="1891831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AD49DB6-B3E2-3EB1-C72E-547390CF782D}"/>
              </a:ext>
            </a:extLst>
          </p:cNvPr>
          <p:cNvSpPr>
            <a:spLocks noGrp="1"/>
          </p:cNvSpPr>
          <p:nvPr>
            <p:ph type="title"/>
          </p:nvPr>
        </p:nvSpPr>
        <p:spPr>
          <a:xfrm>
            <a:off x="1371600" y="457200"/>
            <a:ext cx="4911393" cy="1556724"/>
          </a:xfrm>
        </p:spPr>
        <p:txBody>
          <a:bodyPr vert="horz" lIns="0" tIns="0" rIns="0" bIns="0" rtlCol="0" anchor="b">
            <a:normAutofit/>
          </a:bodyPr>
          <a:lstStyle/>
          <a:p>
            <a:pPr>
              <a:lnSpc>
                <a:spcPct val="90000"/>
              </a:lnSpc>
            </a:pPr>
            <a:r>
              <a:rPr lang="en-US" sz="3100"/>
              <a:t>Projektplan und Produktmuster</a:t>
            </a:r>
          </a:p>
        </p:txBody>
      </p:sp>
      <p:sp>
        <p:nvSpPr>
          <p:cNvPr id="4" name="Inhaltsplatzhalter 3">
            <a:extLst>
              <a:ext uri="{FF2B5EF4-FFF2-40B4-BE49-F238E27FC236}">
                <a16:creationId xmlns:a16="http://schemas.microsoft.com/office/drawing/2014/main" id="{36D4179C-E268-E485-DA30-2F61ACCA25E9}"/>
              </a:ext>
            </a:extLst>
          </p:cNvPr>
          <p:cNvSpPr>
            <a:spLocks noGrp="1"/>
          </p:cNvSpPr>
          <p:nvPr>
            <p:ph sz="half" idx="2"/>
          </p:nvPr>
        </p:nvSpPr>
        <p:spPr>
          <a:xfrm>
            <a:off x="1371601" y="2345635"/>
            <a:ext cx="4911392" cy="3583940"/>
          </a:xfrm>
        </p:spPr>
        <p:txBody>
          <a:bodyPr vert="horz" lIns="0" tIns="0" rIns="0" bIns="0" rtlCol="0" anchor="t">
            <a:normAutofit/>
          </a:bodyPr>
          <a:lstStyle/>
          <a:p>
            <a:r>
              <a:rPr lang="en-US" sz="1600"/>
              <a:t>Erstellung eines detaillierten Projektplans</a:t>
            </a:r>
          </a:p>
          <a:p>
            <a:pPr lvl="1"/>
            <a:r>
              <a:rPr lang="en-US" sz="1600"/>
              <a:t>Umfasst Markteinführung</a:t>
            </a:r>
          </a:p>
          <a:p>
            <a:pPr lvl="1"/>
            <a:r>
              <a:rPr lang="en-US" sz="1600"/>
              <a:t>Marketingstrategien</a:t>
            </a:r>
          </a:p>
          <a:p>
            <a:pPr lvl="1"/>
            <a:r>
              <a:rPr lang="en-US" sz="1600"/>
              <a:t>Schulung des Verkaufsteams</a:t>
            </a:r>
          </a:p>
          <a:p>
            <a:r>
              <a:rPr lang="en-US" sz="1600"/>
              <a:t>Lieferung von Produktmustern und Co-Branding-Entwürfen</a:t>
            </a:r>
          </a:p>
          <a:p>
            <a:pPr lvl="1"/>
            <a:r>
              <a:rPr lang="en-US" sz="1600"/>
              <a:t>Bereitstellung durch CubiX bis Mitte nächster Woche</a:t>
            </a:r>
          </a:p>
          <a:p>
            <a:pPr lvl="1"/>
            <a:r>
              <a:rPr lang="en-US" sz="1600"/>
              <a:t>Zusammenarbeit zwischen CubiX und Tailspin Toys</a:t>
            </a:r>
          </a:p>
        </p:txBody>
      </p:sp>
      <p:pic>
        <p:nvPicPr>
          <p:cNvPr id="5" name="Inhaltsplatzhalter 4" descr="Stifte und Lineale">
            <a:extLst>
              <a:ext uri="{FF2B5EF4-FFF2-40B4-BE49-F238E27FC236}">
                <a16:creationId xmlns:a16="http://schemas.microsoft.com/office/drawing/2014/main" id="{F3C91EFB-C15D-4F57-A696-7DD75EB8B0DA}"/>
              </a:ext>
            </a:extLst>
          </p:cNvPr>
          <p:cNvPicPr>
            <a:picLocks noGrp="1" noChangeAspect="1"/>
          </p:cNvPicPr>
          <p:nvPr>
            <p:ph sz="half" idx="1"/>
          </p:nvPr>
        </p:nvPicPr>
        <p:blipFill>
          <a:blip r:embed="rId3"/>
          <a:stretch>
            <a:fillRect/>
          </a:stretch>
        </p:blipFill>
        <p:spPr>
          <a:xfrm>
            <a:off x="6644639" y="1494546"/>
            <a:ext cx="5090161" cy="3397683"/>
          </a:xfrm>
          <a:prstGeom prst="rect">
            <a:avLst/>
          </a:prstGeom>
        </p:spPr>
      </p:pic>
      <p:sp>
        <p:nvSpPr>
          <p:cNvPr id="16" name="Rectangle 15">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936497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11D6A2A3-F101-46F7-8B6F-1C699CAFE9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1481497-E708-C577-F391-CDDE84701315}"/>
              </a:ext>
            </a:extLst>
          </p:cNvPr>
          <p:cNvSpPr>
            <a:spLocks noGrp="1"/>
          </p:cNvSpPr>
          <p:nvPr>
            <p:ph type="title"/>
          </p:nvPr>
        </p:nvSpPr>
        <p:spPr>
          <a:xfrm>
            <a:off x="1371600" y="457200"/>
            <a:ext cx="4911393" cy="1556724"/>
          </a:xfrm>
        </p:spPr>
        <p:txBody>
          <a:bodyPr vert="horz" lIns="0" tIns="0" rIns="0" bIns="0" rtlCol="0" anchor="b">
            <a:normAutofit/>
          </a:bodyPr>
          <a:lstStyle/>
          <a:p>
            <a:pPr>
              <a:lnSpc>
                <a:spcPct val="90000"/>
              </a:lnSpc>
            </a:pPr>
            <a:r>
              <a:rPr lang="en-US" sz="2500"/>
              <a:t>Zusammenfassung und Abschluss</a:t>
            </a:r>
          </a:p>
        </p:txBody>
      </p:sp>
      <p:sp>
        <p:nvSpPr>
          <p:cNvPr id="4" name="Inhaltsplatzhalter 3">
            <a:extLst>
              <a:ext uri="{FF2B5EF4-FFF2-40B4-BE49-F238E27FC236}">
                <a16:creationId xmlns:a16="http://schemas.microsoft.com/office/drawing/2014/main" id="{2888D89F-9B11-0903-89AE-81073F0A737C}"/>
              </a:ext>
            </a:extLst>
          </p:cNvPr>
          <p:cNvSpPr>
            <a:spLocks noGrp="1"/>
          </p:cNvSpPr>
          <p:nvPr>
            <p:ph sz="half" idx="2"/>
          </p:nvPr>
        </p:nvSpPr>
        <p:spPr>
          <a:xfrm>
            <a:off x="1371601" y="2345635"/>
            <a:ext cx="4911392" cy="3583940"/>
          </a:xfrm>
        </p:spPr>
        <p:txBody>
          <a:bodyPr vert="horz" lIns="0" tIns="0" rIns="0" bIns="0" rtlCol="0" anchor="t">
            <a:normAutofit/>
          </a:bodyPr>
          <a:lstStyle/>
          <a:p>
            <a:r>
              <a:rPr lang="en-US" sz="1600"/>
              <a:t>Ergebnisse des Meetings</a:t>
            </a:r>
          </a:p>
          <a:p>
            <a:pPr lvl="1"/>
            <a:r>
              <a:rPr lang="en-US" sz="1600"/>
              <a:t>Zusammenfassung der besprochenen Punkte</a:t>
            </a:r>
          </a:p>
          <a:p>
            <a:pPr lvl="1"/>
            <a:r>
              <a:rPr lang="en-US" sz="1600"/>
              <a:t>Wichtige Entscheidungen und nächste Schritte</a:t>
            </a:r>
          </a:p>
          <a:p>
            <a:r>
              <a:rPr lang="en-US" sz="1600"/>
              <a:t>Versand der Präsentation</a:t>
            </a:r>
          </a:p>
          <a:p>
            <a:pPr lvl="1"/>
            <a:r>
              <a:rPr lang="en-US" sz="1600"/>
              <a:t>Präsentation wird an alle Beteiligten gesendet</a:t>
            </a:r>
          </a:p>
          <a:p>
            <a:pPr lvl="1"/>
            <a:r>
              <a:rPr lang="en-US" sz="1600"/>
              <a:t>Enthält alle relevanten Informationen</a:t>
            </a:r>
          </a:p>
          <a:p>
            <a:r>
              <a:rPr lang="en-US" sz="1600"/>
              <a:t>Innovatives Produkt</a:t>
            </a:r>
          </a:p>
          <a:p>
            <a:pPr lvl="1"/>
            <a:r>
              <a:rPr lang="en-US" sz="1600"/>
              <a:t>Gemeinsamer Erfolg</a:t>
            </a:r>
          </a:p>
          <a:p>
            <a:pPr lvl="1"/>
            <a:r>
              <a:rPr lang="en-US" sz="1600"/>
              <a:t>Freude auf die Zusammenarbeit</a:t>
            </a:r>
          </a:p>
        </p:txBody>
      </p:sp>
      <p:pic>
        <p:nvPicPr>
          <p:cNvPr id="5" name="Inhaltsplatzhalter 4" descr="Futuristic Conceptual Photo. Startup Concept. Rocket Take-off  and Released from Digital Tablet to Space. Mission to Moon. Symbol of Success">
            <a:extLst>
              <a:ext uri="{FF2B5EF4-FFF2-40B4-BE49-F238E27FC236}">
                <a16:creationId xmlns:a16="http://schemas.microsoft.com/office/drawing/2014/main" id="{5265F66B-A2BE-4623-9F04-DA369AB18957}"/>
              </a:ext>
            </a:extLst>
          </p:cNvPr>
          <p:cNvPicPr>
            <a:picLocks noGrp="1" noChangeAspect="1"/>
          </p:cNvPicPr>
          <p:nvPr>
            <p:ph sz="half" idx="1"/>
          </p:nvPr>
        </p:nvPicPr>
        <p:blipFill>
          <a:blip r:embed="rId3"/>
          <a:stretch>
            <a:fillRect/>
          </a:stretch>
        </p:blipFill>
        <p:spPr>
          <a:xfrm>
            <a:off x="6644639" y="1672702"/>
            <a:ext cx="5090161" cy="3041371"/>
          </a:xfrm>
          <a:prstGeom prst="rect">
            <a:avLst/>
          </a:prstGeom>
        </p:spPr>
      </p:pic>
      <p:sp>
        <p:nvSpPr>
          <p:cNvPr id="16" name="Rectangle 15">
            <a:extLst>
              <a:ext uri="{FF2B5EF4-FFF2-40B4-BE49-F238E27FC236}">
                <a16:creationId xmlns:a16="http://schemas.microsoft.com/office/drawing/2014/main" id="{529E760E-527D-4053-A309-F2BDE1250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6400800"/>
            <a:ext cx="12191999" cy="457198"/>
          </a:xfrm>
          <a:prstGeom prst="rect">
            <a:avLst/>
          </a:prstGeom>
          <a:gradFill>
            <a:gsLst>
              <a:gs pos="0">
                <a:schemeClr val="accent2"/>
              </a:gs>
              <a:gs pos="100000">
                <a:schemeClr val="accent6">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53D448-4ED1-429A-A28C-8316DE7CA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8"/>
            <a:ext cx="8153396" cy="448831"/>
          </a:xfrm>
          <a:prstGeom prst="rect">
            <a:avLst/>
          </a:prstGeom>
          <a:gradFill>
            <a:gsLst>
              <a:gs pos="0">
                <a:schemeClr val="accent5">
                  <a:alpha val="5000"/>
                </a:schemeClr>
              </a:gs>
              <a:gs pos="99000">
                <a:schemeClr val="accent5">
                  <a:alpha val="72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41739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7404E292-5FAB-47E8-A663-A07530CED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80FF8ED-64CE-400C-A4D5-9F943FC264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0"/>
            <a:ext cx="12191999" cy="6858000"/>
          </a:xfrm>
          <a:prstGeom prst="rect">
            <a:avLst/>
          </a:prstGeom>
          <a:gradFill>
            <a:gsLst>
              <a:gs pos="0">
                <a:schemeClr val="accent5">
                  <a:alpha val="75000"/>
                </a:schemeClr>
              </a:gs>
              <a:gs pos="100000">
                <a:schemeClr val="accent2">
                  <a:lumMod val="60000"/>
                  <a:lumOff val="40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68868AD-100D-45F3-B11E-8A2936712B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12191999" cy="6858000"/>
          </a:xfrm>
          <a:prstGeom prst="rect">
            <a:avLst/>
          </a:prstGeom>
          <a:gradFill>
            <a:gsLst>
              <a:gs pos="49000">
                <a:schemeClr val="accent5">
                  <a:alpha val="50000"/>
                </a:schemeClr>
              </a:gs>
              <a:gs pos="100000">
                <a:schemeClr val="accent2">
                  <a:alpha val="74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14742CC-05F9-44AC-AF98-AB6EF810E4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96001" cy="6858000"/>
          </a:xfrm>
          <a:prstGeom prst="rect">
            <a:avLst/>
          </a:prstGeom>
          <a:gradFill>
            <a:gsLst>
              <a:gs pos="0">
                <a:schemeClr val="accent2">
                  <a:alpha val="17000"/>
                </a:schemeClr>
              </a:gs>
              <a:gs pos="85000">
                <a:schemeClr val="accent4">
                  <a:alpha val="40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3">
            <a:extLst>
              <a:ext uri="{FF2B5EF4-FFF2-40B4-BE49-F238E27FC236}">
                <a16:creationId xmlns:a16="http://schemas.microsoft.com/office/drawing/2014/main" id="{853C77DB-C7E3-4B1F-9AD0-1EB2982A8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460656" y="-2569189"/>
            <a:ext cx="5115722" cy="10255626"/>
          </a:xfrm>
          <a:custGeom>
            <a:avLst/>
            <a:gdLst>
              <a:gd name="connsiteX0" fmla="*/ 2065105 w 2065105"/>
              <a:gd name="connsiteY0" fmla="*/ 0 h 4139967"/>
              <a:gd name="connsiteX1" fmla="*/ 2065105 w 2065105"/>
              <a:gd name="connsiteY1" fmla="*/ 4139967 h 4139967"/>
              <a:gd name="connsiteX2" fmla="*/ 1858573 w 2065105"/>
              <a:gd name="connsiteY2" fmla="*/ 4129538 h 4139967"/>
              <a:gd name="connsiteX3" fmla="*/ 0 w 2065105"/>
              <a:gd name="connsiteY3" fmla="*/ 2069983 h 4139967"/>
              <a:gd name="connsiteX4" fmla="*/ 1858573 w 2065105"/>
              <a:gd name="connsiteY4" fmla="*/ 10428 h 4139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105" h="4139967">
                <a:moveTo>
                  <a:pt x="2065105" y="0"/>
                </a:moveTo>
                <a:lnTo>
                  <a:pt x="2065105" y="4139967"/>
                </a:lnTo>
                <a:lnTo>
                  <a:pt x="1858573" y="4129538"/>
                </a:lnTo>
                <a:cubicBezTo>
                  <a:pt x="814640" y="4023521"/>
                  <a:pt x="0" y="3141887"/>
                  <a:pt x="0" y="2069983"/>
                </a:cubicBezTo>
                <a:cubicBezTo>
                  <a:pt x="0" y="998079"/>
                  <a:pt x="814640" y="116446"/>
                  <a:pt x="1858573" y="10428"/>
                </a:cubicBezTo>
                <a:close/>
              </a:path>
            </a:pathLst>
          </a:custGeom>
          <a:gradFill flip="none" rotWithShape="1">
            <a:gsLst>
              <a:gs pos="7000">
                <a:schemeClr val="accent4">
                  <a:lumMod val="60000"/>
                  <a:lumOff val="40000"/>
                  <a:alpha val="3000"/>
                </a:schemeClr>
              </a:gs>
              <a:gs pos="100000">
                <a:schemeClr val="accent4">
                  <a:lumMod val="60000"/>
                  <a:lumOff val="40000"/>
                  <a:alpha val="3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4038B1D-D2F8-3937-DF2F-125FA4FA276B}"/>
              </a:ext>
            </a:extLst>
          </p:cNvPr>
          <p:cNvSpPr>
            <a:spLocks noGrp="1"/>
          </p:cNvSpPr>
          <p:nvPr>
            <p:ph type="title"/>
          </p:nvPr>
        </p:nvSpPr>
        <p:spPr>
          <a:xfrm>
            <a:off x="1524000" y="1104445"/>
            <a:ext cx="9144000" cy="2826182"/>
          </a:xfrm>
        </p:spPr>
        <p:txBody>
          <a:bodyPr vert="horz" lIns="0" tIns="0" rIns="0" bIns="0" rtlCol="0" anchor="ctr">
            <a:normAutofit/>
          </a:bodyPr>
          <a:lstStyle/>
          <a:p>
            <a:pPr algn="ctr"/>
            <a:r>
              <a:rPr lang="en-US" sz="4400" spc="750">
                <a:solidFill>
                  <a:schemeClr val="bg1"/>
                </a:solidFill>
              </a:rPr>
              <a:t>Einführung und Begrüßung</a:t>
            </a:r>
          </a:p>
        </p:txBody>
      </p:sp>
    </p:spTree>
    <p:extLst>
      <p:ext uri="{BB962C8B-B14F-4D97-AF65-F5344CB8AC3E}">
        <p14:creationId xmlns:p14="http://schemas.microsoft.com/office/powerpoint/2010/main" val="295275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5C5CC17-FF17-43CF-B073-D9051465D5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EBE2DDC-0D14-44E6-A1AB-2EEC095074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09318" y="1410082"/>
            <a:ext cx="6858000" cy="4037835"/>
          </a:xfrm>
          <a:prstGeom prst="rect">
            <a:avLst/>
          </a:prstGeom>
          <a:gradFill>
            <a:gsLst>
              <a:gs pos="8000">
                <a:schemeClr val="accent6"/>
              </a:gs>
              <a:gs pos="100000">
                <a:schemeClr val="accent5">
                  <a:alpha val="72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8543D98-0AA2-43B4-B508-DC1DB7F3DC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2414" y="1406060"/>
            <a:ext cx="6857572" cy="4045450"/>
          </a:xfrm>
          <a:prstGeom prst="rect">
            <a:avLst/>
          </a:prstGeom>
          <a:gradFill>
            <a:gsLst>
              <a:gs pos="0">
                <a:schemeClr val="accent4">
                  <a:alpha val="0"/>
                </a:schemeClr>
              </a:gs>
              <a:gs pos="96000">
                <a:schemeClr val="accent2"/>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9723C1D-9A1A-465B-8164-483BF5426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98889" y="3617790"/>
            <a:ext cx="2453337" cy="4027079"/>
          </a:xfrm>
          <a:prstGeom prst="rect">
            <a:avLst/>
          </a:prstGeom>
          <a:gradFill>
            <a:gsLst>
              <a:gs pos="2000">
                <a:schemeClr val="accent5">
                  <a:alpha val="35000"/>
                </a:schemeClr>
              </a:gs>
              <a:gs pos="67000">
                <a:schemeClr val="accent4">
                  <a:alpha val="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6680484-5F73-4078-85C2-415205B1A4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30441" y="1644149"/>
            <a:ext cx="4384532" cy="4196758"/>
          </a:xfrm>
          <a:custGeom>
            <a:avLst/>
            <a:gdLst>
              <a:gd name="connsiteX0" fmla="*/ 44539 w 4384532"/>
              <a:gd name="connsiteY0" fmla="*/ 2446310 h 4196758"/>
              <a:gd name="connsiteX1" fmla="*/ 0 w 4384532"/>
              <a:gd name="connsiteY1" fmla="*/ 2004492 h 4196758"/>
              <a:gd name="connsiteX2" fmla="*/ 500607 w 4384532"/>
              <a:gd name="connsiteY2" fmla="*/ 610007 h 4196758"/>
              <a:gd name="connsiteX3" fmla="*/ 589546 w 4384532"/>
              <a:gd name="connsiteY3" fmla="*/ 512149 h 4196758"/>
              <a:gd name="connsiteX4" fmla="*/ 3077760 w 4384532"/>
              <a:gd name="connsiteY4" fmla="*/ 0 h 4196758"/>
              <a:gd name="connsiteX5" fmla="*/ 3237230 w 4384532"/>
              <a:gd name="connsiteY5" fmla="*/ 76821 h 4196758"/>
              <a:gd name="connsiteX6" fmla="*/ 4384532 w 4384532"/>
              <a:gd name="connsiteY6" fmla="*/ 2004492 h 4196758"/>
              <a:gd name="connsiteX7" fmla="*/ 2192266 w 4384532"/>
              <a:gd name="connsiteY7" fmla="*/ 4196758 h 4196758"/>
              <a:gd name="connsiteX8" fmla="*/ 44539 w 4384532"/>
              <a:gd name="connsiteY8" fmla="*/ 2446310 h 4196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4532" h="4196758">
                <a:moveTo>
                  <a:pt x="44539" y="2446310"/>
                </a:moveTo>
                <a:cubicBezTo>
                  <a:pt x="15336" y="2303599"/>
                  <a:pt x="0" y="2155836"/>
                  <a:pt x="0" y="2004492"/>
                </a:cubicBezTo>
                <a:cubicBezTo>
                  <a:pt x="0" y="1474787"/>
                  <a:pt x="187867" y="988960"/>
                  <a:pt x="500607" y="610007"/>
                </a:cubicBezTo>
                <a:lnTo>
                  <a:pt x="589546" y="512149"/>
                </a:lnTo>
                <a:lnTo>
                  <a:pt x="3077760" y="0"/>
                </a:lnTo>
                <a:lnTo>
                  <a:pt x="3237230" y="76821"/>
                </a:lnTo>
                <a:cubicBezTo>
                  <a:pt x="3920615" y="448057"/>
                  <a:pt x="4384532" y="1172098"/>
                  <a:pt x="4384532" y="2004492"/>
                </a:cubicBezTo>
                <a:cubicBezTo>
                  <a:pt x="4384532" y="3215247"/>
                  <a:pt x="3403021" y="4196758"/>
                  <a:pt x="2192266" y="4196758"/>
                </a:cubicBezTo>
                <a:cubicBezTo>
                  <a:pt x="1132855" y="4196758"/>
                  <a:pt x="248960" y="3445288"/>
                  <a:pt x="44539" y="2446310"/>
                </a:cubicBezTo>
                <a:close/>
              </a:path>
            </a:pathLst>
          </a:custGeom>
          <a:gradFill>
            <a:gsLst>
              <a:gs pos="39000">
                <a:schemeClr val="accent4">
                  <a:lumMod val="20000"/>
                  <a:lumOff val="80000"/>
                  <a:alpha val="0"/>
                </a:schemeClr>
              </a:gs>
              <a:gs pos="100000">
                <a:schemeClr val="accent6">
                  <a:alpha val="29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el 1">
            <a:extLst>
              <a:ext uri="{FF2B5EF4-FFF2-40B4-BE49-F238E27FC236}">
                <a16:creationId xmlns:a16="http://schemas.microsoft.com/office/drawing/2014/main" id="{84EA5942-B337-7FF7-A066-072822B3C16C}"/>
              </a:ext>
            </a:extLst>
          </p:cNvPr>
          <p:cNvSpPr>
            <a:spLocks noGrp="1"/>
          </p:cNvSpPr>
          <p:nvPr>
            <p:ph type="title"/>
          </p:nvPr>
        </p:nvSpPr>
        <p:spPr>
          <a:xfrm>
            <a:off x="387927" y="1028701"/>
            <a:ext cx="3248863" cy="3020785"/>
          </a:xfrm>
        </p:spPr>
        <p:txBody>
          <a:bodyPr>
            <a:normAutofit/>
          </a:bodyPr>
          <a:lstStyle/>
          <a:p>
            <a:pPr algn="r"/>
            <a:r>
              <a:rPr lang="de-DE" sz="1800">
                <a:solidFill>
                  <a:schemeClr val="bg1"/>
                </a:solidFill>
              </a:rPr>
              <a:t>Tagesordnung</a:t>
            </a:r>
          </a:p>
        </p:txBody>
      </p:sp>
      <p:sp>
        <p:nvSpPr>
          <p:cNvPr id="3" name="Inhaltsplatzhalter 2">
            <a:extLst>
              <a:ext uri="{FF2B5EF4-FFF2-40B4-BE49-F238E27FC236}">
                <a16:creationId xmlns:a16="http://schemas.microsoft.com/office/drawing/2014/main" id="{335253BA-1E50-3F84-1ED1-963765E269A4}"/>
              </a:ext>
            </a:extLst>
          </p:cNvPr>
          <p:cNvSpPr>
            <a:spLocks noGrp="1"/>
          </p:cNvSpPr>
          <p:nvPr>
            <p:ph idx="1"/>
          </p:nvPr>
        </p:nvSpPr>
        <p:spPr>
          <a:xfrm>
            <a:off x="4777409" y="1028702"/>
            <a:ext cx="6273972" cy="4843462"/>
          </a:xfrm>
        </p:spPr>
        <p:txBody>
          <a:bodyPr>
            <a:normAutofit/>
          </a:bodyPr>
          <a:lstStyle/>
          <a:p>
            <a:r>
              <a:rPr lang="de-DE" sz="1800"/>
              <a:t>Einführung</a:t>
            </a:r>
          </a:p>
          <a:p>
            <a:r>
              <a:rPr lang="de-DE" sz="1800"/>
              <a:t>Produktpotenzial und Herausforderungen</a:t>
            </a:r>
          </a:p>
          <a:p>
            <a:r>
              <a:rPr lang="de-DE" sz="1800"/>
              <a:t>Marketingstrategien</a:t>
            </a:r>
          </a:p>
          <a:p>
            <a:r>
              <a:rPr lang="de-DE" sz="1800"/>
              <a:t>Produktionskapazität und Nachfrage</a:t>
            </a:r>
          </a:p>
          <a:p>
            <a:r>
              <a:rPr lang="de-DE" sz="1800"/>
              <a:t>Verpackung und Nachhaltigkeit</a:t>
            </a:r>
          </a:p>
          <a:p>
            <a:r>
              <a:rPr lang="de-DE" sz="1800"/>
              <a:t>Preisstrategie und Sonderangebote</a:t>
            </a:r>
          </a:p>
          <a:p>
            <a:r>
              <a:rPr lang="de-DE" sz="1800"/>
              <a:t>Nächste Schritte</a:t>
            </a:r>
          </a:p>
        </p:txBody>
      </p:sp>
    </p:spTree>
    <p:extLst>
      <p:ext uri="{BB962C8B-B14F-4D97-AF65-F5344CB8AC3E}">
        <p14:creationId xmlns:p14="http://schemas.microsoft.com/office/powerpoint/2010/main" val="3991480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5C5CC17-FF17-43CF-B073-D9051465D5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EBE2DDC-0D14-44E6-A1AB-2EEC095074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09318" y="1410082"/>
            <a:ext cx="6858000" cy="4037835"/>
          </a:xfrm>
          <a:prstGeom prst="rect">
            <a:avLst/>
          </a:prstGeom>
          <a:gradFill>
            <a:gsLst>
              <a:gs pos="8000">
                <a:schemeClr val="accent6"/>
              </a:gs>
              <a:gs pos="100000">
                <a:schemeClr val="accent5">
                  <a:alpha val="72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8543D98-0AA2-43B4-B508-DC1DB7F3DC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2414" y="1406060"/>
            <a:ext cx="6857572" cy="4045450"/>
          </a:xfrm>
          <a:prstGeom prst="rect">
            <a:avLst/>
          </a:prstGeom>
          <a:gradFill>
            <a:gsLst>
              <a:gs pos="0">
                <a:schemeClr val="accent4">
                  <a:alpha val="0"/>
                </a:schemeClr>
              </a:gs>
              <a:gs pos="96000">
                <a:schemeClr val="accent2"/>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9723C1D-9A1A-465B-8164-483BF5426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98889" y="3617790"/>
            <a:ext cx="2453337" cy="4027079"/>
          </a:xfrm>
          <a:prstGeom prst="rect">
            <a:avLst/>
          </a:prstGeom>
          <a:gradFill>
            <a:gsLst>
              <a:gs pos="2000">
                <a:schemeClr val="accent5">
                  <a:alpha val="35000"/>
                </a:schemeClr>
              </a:gs>
              <a:gs pos="67000">
                <a:schemeClr val="accent4">
                  <a:alpha val="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6680484-5F73-4078-85C2-415205B1A4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30441" y="1644149"/>
            <a:ext cx="4384532" cy="4196758"/>
          </a:xfrm>
          <a:custGeom>
            <a:avLst/>
            <a:gdLst>
              <a:gd name="connsiteX0" fmla="*/ 44539 w 4384532"/>
              <a:gd name="connsiteY0" fmla="*/ 2446310 h 4196758"/>
              <a:gd name="connsiteX1" fmla="*/ 0 w 4384532"/>
              <a:gd name="connsiteY1" fmla="*/ 2004492 h 4196758"/>
              <a:gd name="connsiteX2" fmla="*/ 500607 w 4384532"/>
              <a:gd name="connsiteY2" fmla="*/ 610007 h 4196758"/>
              <a:gd name="connsiteX3" fmla="*/ 589546 w 4384532"/>
              <a:gd name="connsiteY3" fmla="*/ 512149 h 4196758"/>
              <a:gd name="connsiteX4" fmla="*/ 3077760 w 4384532"/>
              <a:gd name="connsiteY4" fmla="*/ 0 h 4196758"/>
              <a:gd name="connsiteX5" fmla="*/ 3237230 w 4384532"/>
              <a:gd name="connsiteY5" fmla="*/ 76821 h 4196758"/>
              <a:gd name="connsiteX6" fmla="*/ 4384532 w 4384532"/>
              <a:gd name="connsiteY6" fmla="*/ 2004492 h 4196758"/>
              <a:gd name="connsiteX7" fmla="*/ 2192266 w 4384532"/>
              <a:gd name="connsiteY7" fmla="*/ 4196758 h 4196758"/>
              <a:gd name="connsiteX8" fmla="*/ 44539 w 4384532"/>
              <a:gd name="connsiteY8" fmla="*/ 2446310 h 4196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4532" h="4196758">
                <a:moveTo>
                  <a:pt x="44539" y="2446310"/>
                </a:moveTo>
                <a:cubicBezTo>
                  <a:pt x="15336" y="2303599"/>
                  <a:pt x="0" y="2155836"/>
                  <a:pt x="0" y="2004492"/>
                </a:cubicBezTo>
                <a:cubicBezTo>
                  <a:pt x="0" y="1474787"/>
                  <a:pt x="187867" y="988960"/>
                  <a:pt x="500607" y="610007"/>
                </a:cubicBezTo>
                <a:lnTo>
                  <a:pt x="589546" y="512149"/>
                </a:lnTo>
                <a:lnTo>
                  <a:pt x="3077760" y="0"/>
                </a:lnTo>
                <a:lnTo>
                  <a:pt x="3237230" y="76821"/>
                </a:lnTo>
                <a:cubicBezTo>
                  <a:pt x="3920615" y="448057"/>
                  <a:pt x="4384532" y="1172098"/>
                  <a:pt x="4384532" y="2004492"/>
                </a:cubicBezTo>
                <a:cubicBezTo>
                  <a:pt x="4384532" y="3215247"/>
                  <a:pt x="3403021" y="4196758"/>
                  <a:pt x="2192266" y="4196758"/>
                </a:cubicBezTo>
                <a:cubicBezTo>
                  <a:pt x="1132855" y="4196758"/>
                  <a:pt x="248960" y="3445288"/>
                  <a:pt x="44539" y="2446310"/>
                </a:cubicBezTo>
                <a:close/>
              </a:path>
            </a:pathLst>
          </a:custGeom>
          <a:gradFill>
            <a:gsLst>
              <a:gs pos="39000">
                <a:schemeClr val="accent4">
                  <a:lumMod val="20000"/>
                  <a:lumOff val="80000"/>
                  <a:alpha val="0"/>
                </a:schemeClr>
              </a:gs>
              <a:gs pos="100000">
                <a:schemeClr val="accent6">
                  <a:alpha val="29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el 1">
            <a:extLst>
              <a:ext uri="{FF2B5EF4-FFF2-40B4-BE49-F238E27FC236}">
                <a16:creationId xmlns:a16="http://schemas.microsoft.com/office/drawing/2014/main" id="{CEC4B056-1A9D-AA41-5D31-7C658A9124D0}"/>
              </a:ext>
            </a:extLst>
          </p:cNvPr>
          <p:cNvSpPr>
            <a:spLocks noGrp="1"/>
          </p:cNvSpPr>
          <p:nvPr>
            <p:ph type="title"/>
          </p:nvPr>
        </p:nvSpPr>
        <p:spPr>
          <a:xfrm>
            <a:off x="387927" y="1028701"/>
            <a:ext cx="3248863" cy="3020785"/>
          </a:xfrm>
        </p:spPr>
        <p:txBody>
          <a:bodyPr>
            <a:normAutofit/>
          </a:bodyPr>
          <a:lstStyle/>
          <a:p>
            <a:pPr algn="r"/>
            <a:r>
              <a:rPr lang="de-DE" sz="2200">
                <a:solidFill>
                  <a:schemeClr val="bg1"/>
                </a:solidFill>
              </a:rPr>
              <a:t>Begrüßung und Vorstellung</a:t>
            </a:r>
          </a:p>
        </p:txBody>
      </p:sp>
      <p:sp>
        <p:nvSpPr>
          <p:cNvPr id="3" name="Inhaltsplatzhalter 2">
            <a:extLst>
              <a:ext uri="{FF2B5EF4-FFF2-40B4-BE49-F238E27FC236}">
                <a16:creationId xmlns:a16="http://schemas.microsoft.com/office/drawing/2014/main" id="{600956A8-E820-5E2B-18C7-A3A8D97969F5}"/>
              </a:ext>
            </a:extLst>
          </p:cNvPr>
          <p:cNvSpPr>
            <a:spLocks noGrp="1"/>
          </p:cNvSpPr>
          <p:nvPr>
            <p:ph idx="1"/>
          </p:nvPr>
        </p:nvSpPr>
        <p:spPr>
          <a:xfrm>
            <a:off x="4777409" y="1028702"/>
            <a:ext cx="6273972" cy="4843462"/>
          </a:xfrm>
        </p:spPr>
        <p:txBody>
          <a:bodyPr>
            <a:normAutofit/>
          </a:bodyPr>
          <a:lstStyle/>
          <a:p>
            <a:r>
              <a:rPr lang="de-DE" sz="1800"/>
              <a:t>Begrüßung und Einleitung</a:t>
            </a:r>
          </a:p>
          <a:p>
            <a:pPr lvl="1"/>
            <a:r>
              <a:rPr lang="de-DE" sz="1800"/>
              <a:t>Kay begrüßt alle Anwesenden</a:t>
            </a:r>
          </a:p>
          <a:p>
            <a:pPr lvl="1"/>
            <a:r>
              <a:rPr lang="de-DE" sz="1800"/>
              <a:t>Freude über die Diskussion einer möglichen Zusammenarbeit</a:t>
            </a:r>
          </a:p>
          <a:p>
            <a:r>
              <a:rPr lang="de-DE" sz="1800"/>
              <a:t>Vorstellung von Tailspin Toys</a:t>
            </a:r>
          </a:p>
          <a:p>
            <a:pPr lvl="1"/>
            <a:r>
              <a:rPr lang="de-DE" sz="1800"/>
              <a:t>Beeindruckt von der Idee hinter CubiX</a:t>
            </a:r>
          </a:p>
          <a:p>
            <a:pPr lvl="1"/>
            <a:r>
              <a:rPr lang="de-DE" sz="1800"/>
              <a:t>Innovative Bausätze aus recyceltem Plastik</a:t>
            </a:r>
          </a:p>
          <a:p>
            <a:pPr lvl="1"/>
            <a:r>
              <a:rPr lang="de-DE" sz="1800"/>
              <a:t>Passend zur Ausrichtung auf nachhaltige und kreative Spielzeuge</a:t>
            </a:r>
          </a:p>
        </p:txBody>
      </p:sp>
    </p:spTree>
    <p:extLst>
      <p:ext uri="{BB962C8B-B14F-4D97-AF65-F5344CB8AC3E}">
        <p14:creationId xmlns:p14="http://schemas.microsoft.com/office/powerpoint/2010/main" val="2087357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7404E292-5FAB-47E8-A663-A07530CED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80FF8ED-64CE-400C-A4D5-9F943FC264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0"/>
            <a:ext cx="12191999" cy="6858000"/>
          </a:xfrm>
          <a:prstGeom prst="rect">
            <a:avLst/>
          </a:prstGeom>
          <a:gradFill>
            <a:gsLst>
              <a:gs pos="0">
                <a:schemeClr val="accent5">
                  <a:alpha val="75000"/>
                </a:schemeClr>
              </a:gs>
              <a:gs pos="100000">
                <a:schemeClr val="accent2">
                  <a:lumMod val="60000"/>
                  <a:lumOff val="40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68868AD-100D-45F3-B11E-8A2936712B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12191999" cy="6858000"/>
          </a:xfrm>
          <a:prstGeom prst="rect">
            <a:avLst/>
          </a:prstGeom>
          <a:gradFill>
            <a:gsLst>
              <a:gs pos="49000">
                <a:schemeClr val="accent5">
                  <a:alpha val="50000"/>
                </a:schemeClr>
              </a:gs>
              <a:gs pos="100000">
                <a:schemeClr val="accent2">
                  <a:alpha val="74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14742CC-05F9-44AC-AF98-AB6EF810E4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96001" cy="6858000"/>
          </a:xfrm>
          <a:prstGeom prst="rect">
            <a:avLst/>
          </a:prstGeom>
          <a:gradFill>
            <a:gsLst>
              <a:gs pos="0">
                <a:schemeClr val="accent2">
                  <a:alpha val="17000"/>
                </a:schemeClr>
              </a:gs>
              <a:gs pos="85000">
                <a:schemeClr val="accent4">
                  <a:alpha val="40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3">
            <a:extLst>
              <a:ext uri="{FF2B5EF4-FFF2-40B4-BE49-F238E27FC236}">
                <a16:creationId xmlns:a16="http://schemas.microsoft.com/office/drawing/2014/main" id="{853C77DB-C7E3-4B1F-9AD0-1EB2982A8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460656" y="-2569189"/>
            <a:ext cx="5115722" cy="10255626"/>
          </a:xfrm>
          <a:custGeom>
            <a:avLst/>
            <a:gdLst>
              <a:gd name="connsiteX0" fmla="*/ 2065105 w 2065105"/>
              <a:gd name="connsiteY0" fmla="*/ 0 h 4139967"/>
              <a:gd name="connsiteX1" fmla="*/ 2065105 w 2065105"/>
              <a:gd name="connsiteY1" fmla="*/ 4139967 h 4139967"/>
              <a:gd name="connsiteX2" fmla="*/ 1858573 w 2065105"/>
              <a:gd name="connsiteY2" fmla="*/ 4129538 h 4139967"/>
              <a:gd name="connsiteX3" fmla="*/ 0 w 2065105"/>
              <a:gd name="connsiteY3" fmla="*/ 2069983 h 4139967"/>
              <a:gd name="connsiteX4" fmla="*/ 1858573 w 2065105"/>
              <a:gd name="connsiteY4" fmla="*/ 10428 h 4139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105" h="4139967">
                <a:moveTo>
                  <a:pt x="2065105" y="0"/>
                </a:moveTo>
                <a:lnTo>
                  <a:pt x="2065105" y="4139967"/>
                </a:lnTo>
                <a:lnTo>
                  <a:pt x="1858573" y="4129538"/>
                </a:lnTo>
                <a:cubicBezTo>
                  <a:pt x="814640" y="4023521"/>
                  <a:pt x="0" y="3141887"/>
                  <a:pt x="0" y="2069983"/>
                </a:cubicBezTo>
                <a:cubicBezTo>
                  <a:pt x="0" y="998079"/>
                  <a:pt x="814640" y="116446"/>
                  <a:pt x="1858573" y="10428"/>
                </a:cubicBezTo>
                <a:close/>
              </a:path>
            </a:pathLst>
          </a:custGeom>
          <a:gradFill flip="none" rotWithShape="1">
            <a:gsLst>
              <a:gs pos="7000">
                <a:schemeClr val="accent4">
                  <a:lumMod val="60000"/>
                  <a:lumOff val="40000"/>
                  <a:alpha val="3000"/>
                </a:schemeClr>
              </a:gs>
              <a:gs pos="100000">
                <a:schemeClr val="accent4">
                  <a:lumMod val="60000"/>
                  <a:lumOff val="40000"/>
                  <a:alpha val="3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FBD1F50-8E17-F3FB-56F8-3F1304675883}"/>
              </a:ext>
            </a:extLst>
          </p:cNvPr>
          <p:cNvSpPr>
            <a:spLocks noGrp="1"/>
          </p:cNvSpPr>
          <p:nvPr>
            <p:ph type="title"/>
          </p:nvPr>
        </p:nvSpPr>
        <p:spPr>
          <a:xfrm>
            <a:off x="1524000" y="1104445"/>
            <a:ext cx="9144000" cy="2826182"/>
          </a:xfrm>
        </p:spPr>
        <p:txBody>
          <a:bodyPr vert="horz" lIns="0" tIns="0" rIns="0" bIns="0" rtlCol="0" anchor="ctr">
            <a:normAutofit/>
          </a:bodyPr>
          <a:lstStyle/>
          <a:p>
            <a:pPr algn="ctr"/>
            <a:r>
              <a:rPr lang="en-US" sz="4400" spc="750">
                <a:solidFill>
                  <a:schemeClr val="bg1"/>
                </a:solidFill>
              </a:rPr>
              <a:t>Produktvorstellung und Potenzial</a:t>
            </a:r>
          </a:p>
        </p:txBody>
      </p:sp>
    </p:spTree>
    <p:extLst>
      <p:ext uri="{BB962C8B-B14F-4D97-AF65-F5344CB8AC3E}">
        <p14:creationId xmlns:p14="http://schemas.microsoft.com/office/powerpoint/2010/main" val="1113164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5C5CC17-FF17-43CF-B073-D9051465D5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EBE2DDC-0D14-44E6-A1AB-2EEC095074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09318" y="1410082"/>
            <a:ext cx="6858000" cy="4037835"/>
          </a:xfrm>
          <a:prstGeom prst="rect">
            <a:avLst/>
          </a:prstGeom>
          <a:gradFill>
            <a:gsLst>
              <a:gs pos="8000">
                <a:schemeClr val="accent6"/>
              </a:gs>
              <a:gs pos="100000">
                <a:schemeClr val="accent5">
                  <a:alpha val="72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8543D98-0AA2-43B4-B508-DC1DB7F3DC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2414" y="1406060"/>
            <a:ext cx="6857572" cy="4045450"/>
          </a:xfrm>
          <a:prstGeom prst="rect">
            <a:avLst/>
          </a:prstGeom>
          <a:gradFill>
            <a:gsLst>
              <a:gs pos="0">
                <a:schemeClr val="accent4">
                  <a:alpha val="0"/>
                </a:schemeClr>
              </a:gs>
              <a:gs pos="96000">
                <a:schemeClr val="accent2"/>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9723C1D-9A1A-465B-8164-483BF5426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98889" y="3617790"/>
            <a:ext cx="2453337" cy="4027079"/>
          </a:xfrm>
          <a:prstGeom prst="rect">
            <a:avLst/>
          </a:prstGeom>
          <a:gradFill>
            <a:gsLst>
              <a:gs pos="2000">
                <a:schemeClr val="accent5">
                  <a:alpha val="35000"/>
                </a:schemeClr>
              </a:gs>
              <a:gs pos="67000">
                <a:schemeClr val="accent4">
                  <a:alpha val="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6680484-5F73-4078-85C2-415205B1A4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30441" y="1644149"/>
            <a:ext cx="4384532" cy="4196758"/>
          </a:xfrm>
          <a:custGeom>
            <a:avLst/>
            <a:gdLst>
              <a:gd name="connsiteX0" fmla="*/ 44539 w 4384532"/>
              <a:gd name="connsiteY0" fmla="*/ 2446310 h 4196758"/>
              <a:gd name="connsiteX1" fmla="*/ 0 w 4384532"/>
              <a:gd name="connsiteY1" fmla="*/ 2004492 h 4196758"/>
              <a:gd name="connsiteX2" fmla="*/ 500607 w 4384532"/>
              <a:gd name="connsiteY2" fmla="*/ 610007 h 4196758"/>
              <a:gd name="connsiteX3" fmla="*/ 589546 w 4384532"/>
              <a:gd name="connsiteY3" fmla="*/ 512149 h 4196758"/>
              <a:gd name="connsiteX4" fmla="*/ 3077760 w 4384532"/>
              <a:gd name="connsiteY4" fmla="*/ 0 h 4196758"/>
              <a:gd name="connsiteX5" fmla="*/ 3237230 w 4384532"/>
              <a:gd name="connsiteY5" fmla="*/ 76821 h 4196758"/>
              <a:gd name="connsiteX6" fmla="*/ 4384532 w 4384532"/>
              <a:gd name="connsiteY6" fmla="*/ 2004492 h 4196758"/>
              <a:gd name="connsiteX7" fmla="*/ 2192266 w 4384532"/>
              <a:gd name="connsiteY7" fmla="*/ 4196758 h 4196758"/>
              <a:gd name="connsiteX8" fmla="*/ 44539 w 4384532"/>
              <a:gd name="connsiteY8" fmla="*/ 2446310 h 4196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4532" h="4196758">
                <a:moveTo>
                  <a:pt x="44539" y="2446310"/>
                </a:moveTo>
                <a:cubicBezTo>
                  <a:pt x="15336" y="2303599"/>
                  <a:pt x="0" y="2155836"/>
                  <a:pt x="0" y="2004492"/>
                </a:cubicBezTo>
                <a:cubicBezTo>
                  <a:pt x="0" y="1474787"/>
                  <a:pt x="187867" y="988960"/>
                  <a:pt x="500607" y="610007"/>
                </a:cubicBezTo>
                <a:lnTo>
                  <a:pt x="589546" y="512149"/>
                </a:lnTo>
                <a:lnTo>
                  <a:pt x="3077760" y="0"/>
                </a:lnTo>
                <a:lnTo>
                  <a:pt x="3237230" y="76821"/>
                </a:lnTo>
                <a:cubicBezTo>
                  <a:pt x="3920615" y="448057"/>
                  <a:pt x="4384532" y="1172098"/>
                  <a:pt x="4384532" y="2004492"/>
                </a:cubicBezTo>
                <a:cubicBezTo>
                  <a:pt x="4384532" y="3215247"/>
                  <a:pt x="3403021" y="4196758"/>
                  <a:pt x="2192266" y="4196758"/>
                </a:cubicBezTo>
                <a:cubicBezTo>
                  <a:pt x="1132855" y="4196758"/>
                  <a:pt x="248960" y="3445288"/>
                  <a:pt x="44539" y="2446310"/>
                </a:cubicBezTo>
                <a:close/>
              </a:path>
            </a:pathLst>
          </a:custGeom>
          <a:gradFill>
            <a:gsLst>
              <a:gs pos="39000">
                <a:schemeClr val="accent4">
                  <a:lumMod val="20000"/>
                  <a:lumOff val="80000"/>
                  <a:alpha val="0"/>
                </a:schemeClr>
              </a:gs>
              <a:gs pos="100000">
                <a:schemeClr val="accent6">
                  <a:alpha val="29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el 1">
            <a:extLst>
              <a:ext uri="{FF2B5EF4-FFF2-40B4-BE49-F238E27FC236}">
                <a16:creationId xmlns:a16="http://schemas.microsoft.com/office/drawing/2014/main" id="{93C51165-D5B1-B4BF-669D-587DC665238A}"/>
              </a:ext>
            </a:extLst>
          </p:cNvPr>
          <p:cNvSpPr>
            <a:spLocks noGrp="1"/>
          </p:cNvSpPr>
          <p:nvPr>
            <p:ph type="title"/>
          </p:nvPr>
        </p:nvSpPr>
        <p:spPr>
          <a:xfrm>
            <a:off x="387927" y="1028701"/>
            <a:ext cx="3248863" cy="3020785"/>
          </a:xfrm>
        </p:spPr>
        <p:txBody>
          <a:bodyPr>
            <a:normAutofit/>
          </a:bodyPr>
          <a:lstStyle/>
          <a:p>
            <a:pPr algn="r"/>
            <a:r>
              <a:rPr lang="de-DE" sz="2500">
                <a:solidFill>
                  <a:schemeClr val="bg1"/>
                </a:solidFill>
              </a:rPr>
              <a:t>Einführung von CubiX Creator</a:t>
            </a:r>
          </a:p>
        </p:txBody>
      </p:sp>
      <p:sp>
        <p:nvSpPr>
          <p:cNvPr id="3" name="Inhaltsplatzhalter 2">
            <a:extLst>
              <a:ext uri="{FF2B5EF4-FFF2-40B4-BE49-F238E27FC236}">
                <a16:creationId xmlns:a16="http://schemas.microsoft.com/office/drawing/2014/main" id="{6C6FD5C1-ED0F-58C0-3CC7-A6195D796711}"/>
              </a:ext>
            </a:extLst>
          </p:cNvPr>
          <p:cNvSpPr>
            <a:spLocks noGrp="1"/>
          </p:cNvSpPr>
          <p:nvPr>
            <p:ph idx="1"/>
          </p:nvPr>
        </p:nvSpPr>
        <p:spPr>
          <a:xfrm>
            <a:off x="4777409" y="1028702"/>
            <a:ext cx="6273972" cy="4843462"/>
          </a:xfrm>
        </p:spPr>
        <p:txBody>
          <a:bodyPr>
            <a:normAutofit/>
          </a:bodyPr>
          <a:lstStyle/>
          <a:p>
            <a:r>
              <a:rPr lang="de-DE" sz="1800"/>
              <a:t>Harmonie mit der Marke</a:t>
            </a:r>
          </a:p>
          <a:p>
            <a:pPr lvl="1"/>
            <a:r>
              <a:rPr lang="de-DE" sz="1800"/>
              <a:t>Werte und Produkte passen gut zusammen</a:t>
            </a:r>
          </a:p>
          <a:p>
            <a:r>
              <a:rPr lang="de-DE" sz="1800"/>
              <a:t>Neuer Bausatz: 'CubiX Creator'</a:t>
            </a:r>
          </a:p>
          <a:p>
            <a:pPr lvl="1"/>
            <a:r>
              <a:rPr lang="de-DE" sz="1800"/>
              <a:t>Fördert Kreativität bei Kindern</a:t>
            </a:r>
          </a:p>
          <a:p>
            <a:pPr lvl="1"/>
            <a:r>
              <a:rPr lang="de-DE" sz="1800"/>
              <a:t>Ermöglicht Bau von bis zu zehn verschiedenen Modellen</a:t>
            </a:r>
          </a:p>
          <a:p>
            <a:pPr lvl="1"/>
            <a:r>
              <a:rPr lang="de-DE" sz="1800"/>
              <a:t>Verwendet dieselben Würfel für alle Modelle</a:t>
            </a:r>
          </a:p>
        </p:txBody>
      </p:sp>
    </p:spTree>
    <p:extLst>
      <p:ext uri="{BB962C8B-B14F-4D97-AF65-F5344CB8AC3E}">
        <p14:creationId xmlns:p14="http://schemas.microsoft.com/office/powerpoint/2010/main" val="20627527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5C5CC17-FF17-43CF-B073-D9051465D5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EBE2DDC-0D14-44E6-A1AB-2EEC095074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09318" y="1410082"/>
            <a:ext cx="6858000" cy="4037835"/>
          </a:xfrm>
          <a:prstGeom prst="rect">
            <a:avLst/>
          </a:prstGeom>
          <a:gradFill>
            <a:gsLst>
              <a:gs pos="8000">
                <a:schemeClr val="accent6"/>
              </a:gs>
              <a:gs pos="100000">
                <a:schemeClr val="accent5">
                  <a:alpha val="72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8543D98-0AA2-43B4-B508-DC1DB7F3DC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2414" y="1406060"/>
            <a:ext cx="6857572" cy="4045450"/>
          </a:xfrm>
          <a:prstGeom prst="rect">
            <a:avLst/>
          </a:prstGeom>
          <a:gradFill>
            <a:gsLst>
              <a:gs pos="0">
                <a:schemeClr val="accent4">
                  <a:alpha val="0"/>
                </a:schemeClr>
              </a:gs>
              <a:gs pos="96000">
                <a:schemeClr val="accent2"/>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9723C1D-9A1A-465B-8164-483BF5426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98889" y="3617790"/>
            <a:ext cx="2453337" cy="4027079"/>
          </a:xfrm>
          <a:prstGeom prst="rect">
            <a:avLst/>
          </a:prstGeom>
          <a:gradFill>
            <a:gsLst>
              <a:gs pos="2000">
                <a:schemeClr val="accent5">
                  <a:alpha val="35000"/>
                </a:schemeClr>
              </a:gs>
              <a:gs pos="67000">
                <a:schemeClr val="accent4">
                  <a:alpha val="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6680484-5F73-4078-85C2-415205B1A4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30441" y="1644149"/>
            <a:ext cx="4384532" cy="4196758"/>
          </a:xfrm>
          <a:custGeom>
            <a:avLst/>
            <a:gdLst>
              <a:gd name="connsiteX0" fmla="*/ 44539 w 4384532"/>
              <a:gd name="connsiteY0" fmla="*/ 2446310 h 4196758"/>
              <a:gd name="connsiteX1" fmla="*/ 0 w 4384532"/>
              <a:gd name="connsiteY1" fmla="*/ 2004492 h 4196758"/>
              <a:gd name="connsiteX2" fmla="*/ 500607 w 4384532"/>
              <a:gd name="connsiteY2" fmla="*/ 610007 h 4196758"/>
              <a:gd name="connsiteX3" fmla="*/ 589546 w 4384532"/>
              <a:gd name="connsiteY3" fmla="*/ 512149 h 4196758"/>
              <a:gd name="connsiteX4" fmla="*/ 3077760 w 4384532"/>
              <a:gd name="connsiteY4" fmla="*/ 0 h 4196758"/>
              <a:gd name="connsiteX5" fmla="*/ 3237230 w 4384532"/>
              <a:gd name="connsiteY5" fmla="*/ 76821 h 4196758"/>
              <a:gd name="connsiteX6" fmla="*/ 4384532 w 4384532"/>
              <a:gd name="connsiteY6" fmla="*/ 2004492 h 4196758"/>
              <a:gd name="connsiteX7" fmla="*/ 2192266 w 4384532"/>
              <a:gd name="connsiteY7" fmla="*/ 4196758 h 4196758"/>
              <a:gd name="connsiteX8" fmla="*/ 44539 w 4384532"/>
              <a:gd name="connsiteY8" fmla="*/ 2446310 h 4196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4532" h="4196758">
                <a:moveTo>
                  <a:pt x="44539" y="2446310"/>
                </a:moveTo>
                <a:cubicBezTo>
                  <a:pt x="15336" y="2303599"/>
                  <a:pt x="0" y="2155836"/>
                  <a:pt x="0" y="2004492"/>
                </a:cubicBezTo>
                <a:cubicBezTo>
                  <a:pt x="0" y="1474787"/>
                  <a:pt x="187867" y="988960"/>
                  <a:pt x="500607" y="610007"/>
                </a:cubicBezTo>
                <a:lnTo>
                  <a:pt x="589546" y="512149"/>
                </a:lnTo>
                <a:lnTo>
                  <a:pt x="3077760" y="0"/>
                </a:lnTo>
                <a:lnTo>
                  <a:pt x="3237230" y="76821"/>
                </a:lnTo>
                <a:cubicBezTo>
                  <a:pt x="3920615" y="448057"/>
                  <a:pt x="4384532" y="1172098"/>
                  <a:pt x="4384532" y="2004492"/>
                </a:cubicBezTo>
                <a:cubicBezTo>
                  <a:pt x="4384532" y="3215247"/>
                  <a:pt x="3403021" y="4196758"/>
                  <a:pt x="2192266" y="4196758"/>
                </a:cubicBezTo>
                <a:cubicBezTo>
                  <a:pt x="1132855" y="4196758"/>
                  <a:pt x="248960" y="3445288"/>
                  <a:pt x="44539" y="2446310"/>
                </a:cubicBezTo>
                <a:close/>
              </a:path>
            </a:pathLst>
          </a:custGeom>
          <a:gradFill>
            <a:gsLst>
              <a:gs pos="39000">
                <a:schemeClr val="accent4">
                  <a:lumMod val="20000"/>
                  <a:lumOff val="80000"/>
                  <a:alpha val="0"/>
                </a:schemeClr>
              </a:gs>
              <a:gs pos="100000">
                <a:schemeClr val="accent6">
                  <a:alpha val="29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el 1">
            <a:extLst>
              <a:ext uri="{FF2B5EF4-FFF2-40B4-BE49-F238E27FC236}">
                <a16:creationId xmlns:a16="http://schemas.microsoft.com/office/drawing/2014/main" id="{08235BF1-A5CC-447F-7F7C-1F78D5BD60F4}"/>
              </a:ext>
            </a:extLst>
          </p:cNvPr>
          <p:cNvSpPr>
            <a:spLocks noGrp="1"/>
          </p:cNvSpPr>
          <p:nvPr>
            <p:ph type="title"/>
          </p:nvPr>
        </p:nvSpPr>
        <p:spPr>
          <a:xfrm>
            <a:off x="387927" y="1028701"/>
            <a:ext cx="3248863" cy="3020785"/>
          </a:xfrm>
        </p:spPr>
        <p:txBody>
          <a:bodyPr>
            <a:normAutofit/>
          </a:bodyPr>
          <a:lstStyle/>
          <a:p>
            <a:pPr algn="r"/>
            <a:r>
              <a:rPr lang="de-DE" sz="3200">
                <a:solidFill>
                  <a:schemeClr val="bg1"/>
                </a:solidFill>
              </a:rPr>
              <a:t>Potenzial von CubiX Creator</a:t>
            </a:r>
          </a:p>
        </p:txBody>
      </p:sp>
      <p:sp>
        <p:nvSpPr>
          <p:cNvPr id="3" name="Inhaltsplatzhalter 2">
            <a:extLst>
              <a:ext uri="{FF2B5EF4-FFF2-40B4-BE49-F238E27FC236}">
                <a16:creationId xmlns:a16="http://schemas.microsoft.com/office/drawing/2014/main" id="{F28A5435-CD63-2DFB-3538-91AA73ADB309}"/>
              </a:ext>
            </a:extLst>
          </p:cNvPr>
          <p:cNvSpPr>
            <a:spLocks noGrp="1"/>
          </p:cNvSpPr>
          <p:nvPr>
            <p:ph idx="1"/>
          </p:nvPr>
        </p:nvSpPr>
        <p:spPr>
          <a:xfrm>
            <a:off x="4777409" y="1028702"/>
            <a:ext cx="6273972" cy="4843462"/>
          </a:xfrm>
        </p:spPr>
        <p:txBody>
          <a:bodyPr>
            <a:normAutofit/>
          </a:bodyPr>
          <a:lstStyle/>
          <a:p>
            <a:r>
              <a:rPr lang="de-DE" sz="1800"/>
              <a:t>Produktname und Potenzial</a:t>
            </a:r>
          </a:p>
          <a:p>
            <a:pPr lvl="1"/>
            <a:r>
              <a:rPr lang="de-DE" sz="1800"/>
              <a:t>CubiX Creator als kreatives und nachhaltiges Spielzeug</a:t>
            </a:r>
          </a:p>
          <a:p>
            <a:pPr lvl="1"/>
            <a:r>
              <a:rPr lang="de-DE" sz="1800"/>
              <a:t>Großes Potenzial als Highlight der Spielzeuglinie</a:t>
            </a:r>
          </a:p>
          <a:p>
            <a:r>
              <a:rPr lang="de-DE" sz="1800"/>
              <a:t>Mögliche Herausforderungen</a:t>
            </a:r>
          </a:p>
          <a:p>
            <a:pPr lvl="1"/>
            <a:r>
              <a:rPr lang="de-DE" sz="1800"/>
              <a:t>Markteinführungsstrategien</a:t>
            </a:r>
          </a:p>
          <a:p>
            <a:pPr lvl="1"/>
            <a:r>
              <a:rPr lang="de-DE" sz="1800"/>
              <a:t>Berücksichtigung von Marktbedingungen</a:t>
            </a:r>
          </a:p>
        </p:txBody>
      </p:sp>
    </p:spTree>
    <p:extLst>
      <p:ext uri="{BB962C8B-B14F-4D97-AF65-F5344CB8AC3E}">
        <p14:creationId xmlns:p14="http://schemas.microsoft.com/office/powerpoint/2010/main" val="25736097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D4C0BBB-0042-4603-A226-6117F3FD5B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14000">
                <a:schemeClr val="accent4">
                  <a:alpha val="28000"/>
                </a:schemeClr>
              </a:gs>
              <a:gs pos="100000">
                <a:schemeClr val="accent5">
                  <a:alpha val="8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C44F520-2598-460E-9F91-B02F60830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9000">
                <a:schemeClr val="accent2">
                  <a:lumMod val="60000"/>
                  <a:lumOff val="40000"/>
                  <a:alpha val="55000"/>
                </a:schemeClr>
              </a:gs>
              <a:gs pos="99000">
                <a:schemeClr val="accent2"/>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7404E292-5FAB-47E8-A663-A07530CED8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80FF8ED-64CE-400C-A4D5-9F943FC264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0"/>
            <a:ext cx="12191999" cy="6858000"/>
          </a:xfrm>
          <a:prstGeom prst="rect">
            <a:avLst/>
          </a:prstGeom>
          <a:gradFill>
            <a:gsLst>
              <a:gs pos="0">
                <a:schemeClr val="accent5">
                  <a:alpha val="75000"/>
                </a:schemeClr>
              </a:gs>
              <a:gs pos="100000">
                <a:schemeClr val="accent2">
                  <a:lumMod val="60000"/>
                  <a:lumOff val="40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68868AD-100D-45F3-B11E-8A2936712B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12191999" cy="6858000"/>
          </a:xfrm>
          <a:prstGeom prst="rect">
            <a:avLst/>
          </a:prstGeom>
          <a:gradFill>
            <a:gsLst>
              <a:gs pos="49000">
                <a:schemeClr val="accent5">
                  <a:alpha val="50000"/>
                </a:schemeClr>
              </a:gs>
              <a:gs pos="100000">
                <a:schemeClr val="accent2">
                  <a:alpha val="74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14742CC-05F9-44AC-AF98-AB6EF810E4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96001" cy="6858000"/>
          </a:xfrm>
          <a:prstGeom prst="rect">
            <a:avLst/>
          </a:prstGeom>
          <a:gradFill>
            <a:gsLst>
              <a:gs pos="0">
                <a:schemeClr val="accent2">
                  <a:alpha val="17000"/>
                </a:schemeClr>
              </a:gs>
              <a:gs pos="85000">
                <a:schemeClr val="accent4">
                  <a:alpha val="4000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3">
            <a:extLst>
              <a:ext uri="{FF2B5EF4-FFF2-40B4-BE49-F238E27FC236}">
                <a16:creationId xmlns:a16="http://schemas.microsoft.com/office/drawing/2014/main" id="{853C77DB-C7E3-4B1F-9AD0-1EB2982A8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460656" y="-2569189"/>
            <a:ext cx="5115722" cy="10255626"/>
          </a:xfrm>
          <a:custGeom>
            <a:avLst/>
            <a:gdLst>
              <a:gd name="connsiteX0" fmla="*/ 2065105 w 2065105"/>
              <a:gd name="connsiteY0" fmla="*/ 0 h 4139967"/>
              <a:gd name="connsiteX1" fmla="*/ 2065105 w 2065105"/>
              <a:gd name="connsiteY1" fmla="*/ 4139967 h 4139967"/>
              <a:gd name="connsiteX2" fmla="*/ 1858573 w 2065105"/>
              <a:gd name="connsiteY2" fmla="*/ 4129538 h 4139967"/>
              <a:gd name="connsiteX3" fmla="*/ 0 w 2065105"/>
              <a:gd name="connsiteY3" fmla="*/ 2069983 h 4139967"/>
              <a:gd name="connsiteX4" fmla="*/ 1858573 w 2065105"/>
              <a:gd name="connsiteY4" fmla="*/ 10428 h 4139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5105" h="4139967">
                <a:moveTo>
                  <a:pt x="2065105" y="0"/>
                </a:moveTo>
                <a:lnTo>
                  <a:pt x="2065105" y="4139967"/>
                </a:lnTo>
                <a:lnTo>
                  <a:pt x="1858573" y="4129538"/>
                </a:lnTo>
                <a:cubicBezTo>
                  <a:pt x="814640" y="4023521"/>
                  <a:pt x="0" y="3141887"/>
                  <a:pt x="0" y="2069983"/>
                </a:cubicBezTo>
                <a:cubicBezTo>
                  <a:pt x="0" y="998079"/>
                  <a:pt x="814640" y="116446"/>
                  <a:pt x="1858573" y="10428"/>
                </a:cubicBezTo>
                <a:close/>
              </a:path>
            </a:pathLst>
          </a:custGeom>
          <a:gradFill flip="none" rotWithShape="1">
            <a:gsLst>
              <a:gs pos="7000">
                <a:schemeClr val="accent4">
                  <a:lumMod val="60000"/>
                  <a:lumOff val="40000"/>
                  <a:alpha val="3000"/>
                </a:schemeClr>
              </a:gs>
              <a:gs pos="100000">
                <a:schemeClr val="accent4">
                  <a:lumMod val="60000"/>
                  <a:lumOff val="40000"/>
                  <a:alpha val="3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E163885-E7C7-0D95-3CDE-5FF8433A2C2C}"/>
              </a:ext>
            </a:extLst>
          </p:cNvPr>
          <p:cNvSpPr>
            <a:spLocks noGrp="1"/>
          </p:cNvSpPr>
          <p:nvPr>
            <p:ph type="title"/>
          </p:nvPr>
        </p:nvSpPr>
        <p:spPr>
          <a:xfrm>
            <a:off x="1524000" y="1104445"/>
            <a:ext cx="9144000" cy="2826182"/>
          </a:xfrm>
        </p:spPr>
        <p:txBody>
          <a:bodyPr vert="horz" lIns="0" tIns="0" rIns="0" bIns="0" rtlCol="0" anchor="ctr">
            <a:normAutofit/>
          </a:bodyPr>
          <a:lstStyle/>
          <a:p>
            <a:pPr algn="ctr"/>
            <a:r>
              <a:rPr lang="en-US" sz="4400" spc="750">
                <a:solidFill>
                  <a:schemeClr val="bg1"/>
                </a:solidFill>
              </a:rPr>
              <a:t>Marketingstrategien und Herausforderungen</a:t>
            </a:r>
          </a:p>
        </p:txBody>
      </p:sp>
    </p:spTree>
    <p:extLst>
      <p:ext uri="{BB962C8B-B14F-4D97-AF65-F5344CB8AC3E}">
        <p14:creationId xmlns:p14="http://schemas.microsoft.com/office/powerpoint/2010/main" val="835552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GradientRiseVTI">
  <a:themeElements>
    <a:clrScheme name="AnalogousFromRegularSeed_2SEEDS">
      <a:dk1>
        <a:srgbClr val="000000"/>
      </a:dk1>
      <a:lt1>
        <a:srgbClr val="FFFFFF"/>
      </a:lt1>
      <a:dk2>
        <a:srgbClr val="3D2229"/>
      </a:dk2>
      <a:lt2>
        <a:srgbClr val="E2E5E8"/>
      </a:lt2>
      <a:accent1>
        <a:srgbClr val="D56A17"/>
      </a:accent1>
      <a:accent2>
        <a:srgbClr val="E72D29"/>
      </a:accent2>
      <a:accent3>
        <a:srgbClr val="B8A221"/>
      </a:accent3>
      <a:accent4>
        <a:srgbClr val="14B4A3"/>
      </a:accent4>
      <a:accent5>
        <a:srgbClr val="29ADE7"/>
      </a:accent5>
      <a:accent6>
        <a:srgbClr val="174CD5"/>
      </a:accent6>
      <a:hlink>
        <a:srgbClr val="3F87BF"/>
      </a:hlink>
      <a:folHlink>
        <a:srgbClr val="7F7F7F"/>
      </a:folHlink>
    </a:clrScheme>
    <a:fontScheme name="Avenir">
      <a:majorFont>
        <a:latin typeface="Gill Sans Nova"/>
        <a:ea typeface=""/>
        <a:cs typeface=""/>
      </a:majorFont>
      <a:minorFont>
        <a:latin typeface="Gill Sans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RiseVTI" id="{C2FC082F-B444-4222-AF20-78444CCB5722}" vid="{39F213E4-0CBC-40CB-B3F6-8C5562B6B99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86C860610C0194AB1A57D3FDF8FE4E9" ma:contentTypeVersion="21" ma:contentTypeDescription="Create a new document." ma:contentTypeScope="" ma:versionID="1a979a9b1effe8db95f758b5636b8e34">
  <xsd:schema xmlns:xsd="http://www.w3.org/2001/XMLSchema" xmlns:xs="http://www.w3.org/2001/XMLSchema" xmlns:p="http://schemas.microsoft.com/office/2006/metadata/properties" xmlns:ns1="http://schemas.microsoft.com/sharepoint/v3" xmlns:ns2="cc5b22ac-eae2-4443-bf11-decab0288939" xmlns:ns3="a52daf43-0e46-4d63-b47f-7cde26a9a503" xmlns:ns4="230e9df3-be65-4c73-a93b-d1236ebd677e" targetNamespace="http://schemas.microsoft.com/office/2006/metadata/properties" ma:root="true" ma:fieldsID="34bf32e9f55e462f053f31280a12377a" ns1:_="" ns2:_="" ns3:_="" ns4:_="">
    <xsd:import namespace="http://schemas.microsoft.com/sharepoint/v3"/>
    <xsd:import namespace="cc5b22ac-eae2-4443-bf11-decab0288939"/>
    <xsd:import namespace="a52daf43-0e46-4d63-b47f-7cde26a9a503"/>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3:SharedWithUsers" minOccurs="0"/>
                <xsd:element ref="ns3:SharedWithDetails" minOccurs="0"/>
                <xsd:element ref="ns2:MediaServiceOCR" minOccurs="0"/>
                <xsd:element ref="ns2:MediaServiceDateTaken" minOccurs="0"/>
                <xsd:element ref="ns2:MediaServiceLocation" minOccurs="0"/>
                <xsd:element ref="ns1:_ip_UnifiedCompliancePolicyProperties" minOccurs="0"/>
                <xsd:element ref="ns1:_ip_UnifiedCompliancePolicyUIAction" minOccurs="0"/>
                <xsd:element ref="ns2:MediaServiceAutoKeyPoints" minOccurs="0"/>
                <xsd:element ref="ns2:MediaServiceKeyPoints" minOccurs="0"/>
                <xsd:element ref="ns2:lcf76f155ced4ddcb4097134ff3c332f" minOccurs="0"/>
                <xsd:element ref="ns4:TaxCatchAll" minOccurs="0"/>
                <xsd:element ref="ns2:MediaServiceSearchProperties" minOccurs="0"/>
                <xsd:element ref="ns2:MediaServiceObjectDetectorVersions" minOccurs="0"/>
                <xsd:element ref="ns2:MediaLengthInSecond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7" nillable="true" ma:displayName="Unified Compliance Policy Properties" ma:hidden="true" ma:internalName="_ip_UnifiedCompliancePolicyProperties">
      <xsd:simpleType>
        <xsd:restriction base="dms:Note"/>
      </xsd:simpleType>
    </xsd:element>
    <xsd:element name="_ip_UnifiedCompliancePolicyUIAction" ma:index="18"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c5b22ac-eae2-4443-bf11-decab02889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SearchProperties" ma:index="24"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LengthInSeconds" ma:index="26" nillable="true" ma:displayName="MediaLengthInSeconds" ma:hidden="true" ma:internalName="MediaLengthInSeconds" ma:readOnly="true">
      <xsd:simpleType>
        <xsd:restriction base="dms:Unknown"/>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52daf43-0e46-4d63-b47f-7cde26a9a50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c5daf2ab-17cb-466a-8e34-a8e2a0841e75}" ma:internalName="TaxCatchAll" ma:showField="CatchAllData" ma:web="a52daf43-0e46-4d63-b47f-7cde26a9a50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lcf76f155ced4ddcb4097134ff3c332f xmlns="cc5b22ac-eae2-4443-bf11-decab0288939">
      <Terms xmlns="http://schemas.microsoft.com/office/infopath/2007/PartnerControls"/>
    </lcf76f155ced4ddcb4097134ff3c332f>
    <TaxCatchAll xmlns="230e9df3-be65-4c73-a93b-d1236ebd677e" xsi:nil="true"/>
  </documentManagement>
</p:properties>
</file>

<file path=customXml/itemProps1.xml><?xml version="1.0" encoding="utf-8"?>
<ds:datastoreItem xmlns:ds="http://schemas.openxmlformats.org/officeDocument/2006/customXml" ds:itemID="{71FC491D-52F1-46AE-BC72-247D9A76E8BF}"/>
</file>

<file path=customXml/itemProps2.xml><?xml version="1.0" encoding="utf-8"?>
<ds:datastoreItem xmlns:ds="http://schemas.openxmlformats.org/officeDocument/2006/customXml" ds:itemID="{E7650557-73DF-4958-B232-4367271E3D34}">
  <ds:schemaRefs>
    <ds:schemaRef ds:uri="http://schemas.microsoft.com/sharepoint/v3/contenttype/forms"/>
  </ds:schemaRefs>
</ds:datastoreItem>
</file>

<file path=customXml/itemProps3.xml><?xml version="1.0" encoding="utf-8"?>
<ds:datastoreItem xmlns:ds="http://schemas.openxmlformats.org/officeDocument/2006/customXml" ds:itemID="{2C7A539C-20E9-4ABE-943F-E7B311FC7CF8}">
  <ds:schemaRefs>
    <ds:schemaRef ds:uri="http://schemas.microsoft.com/office/2006/documentManagement/types"/>
    <ds:schemaRef ds:uri="http://purl.org/dc/dcmitype/"/>
    <ds:schemaRef ds:uri="http://purl.org/dc/terms/"/>
    <ds:schemaRef ds:uri="http://purl.org/dc/elements/1.1/"/>
    <ds:schemaRef ds:uri="387765fa-fe3f-472a-bafd-9d638b11d97e"/>
    <ds:schemaRef ds:uri="http://schemas.openxmlformats.org/package/2006/metadata/core-properties"/>
    <ds:schemaRef ds:uri="http://schemas.microsoft.com/office/infopath/2007/PartnerControls"/>
    <ds:schemaRef ds:uri="http://schemas.microsoft.com/office/2006/metadata/properties"/>
    <ds:schemaRef ds:uri="http://www.w3.org/XML/1998/namespace"/>
    <ds:schemaRef ds:uri="http://schemas.microsoft.com/sharepoint/v3"/>
    <ds:schemaRef ds:uri="f91b272b-a41f-4980-835c-5f1ba5cf65ef"/>
    <ds:schemaRef ds:uri="30ae1d4c-7bc1-4361-9f87-13fa056dcad0"/>
  </ds:schemaRefs>
</ds:datastoreItem>
</file>

<file path=docMetadata/LabelInfo.xml><?xml version="1.0" encoding="utf-8"?>
<clbl:labelList xmlns:clbl="http://schemas.microsoft.com/office/2020/mipLabelMetadata">
  <clbl:label id="{1a19d03a-48bc-4359-8038-5b5f6d5847c3}"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1855</Words>
  <Application>Microsoft Office PowerPoint</Application>
  <PresentationFormat>Breitbild</PresentationFormat>
  <Paragraphs>146</Paragraphs>
  <Slides>22</Slides>
  <Notes>16</Notes>
  <HiddenSlides>0</HiddenSlides>
  <MMClips>0</MMClips>
  <ScaleCrop>false</ScaleCrop>
  <HeadingPairs>
    <vt:vector size="4" baseType="variant">
      <vt:variant>
        <vt:lpstr>Design</vt:lpstr>
      </vt:variant>
      <vt:variant>
        <vt:i4>1</vt:i4>
      </vt:variant>
      <vt:variant>
        <vt:lpstr>Folientitel</vt:lpstr>
      </vt:variant>
      <vt:variant>
        <vt:i4>22</vt:i4>
      </vt:variant>
    </vt:vector>
  </HeadingPairs>
  <TitlesOfParts>
    <vt:vector size="23" baseType="lpstr">
      <vt:lpstr>GradientRiseVTI</vt:lpstr>
      <vt:lpstr>Zusammenarbeit zwischen Tailspin Toys und CubiX</vt:lpstr>
      <vt:lpstr>Agenda</vt:lpstr>
      <vt:lpstr>Einführung und Begrüßung</vt:lpstr>
      <vt:lpstr>Tagesordnung</vt:lpstr>
      <vt:lpstr>Begrüßung und Vorstellung</vt:lpstr>
      <vt:lpstr>Produktvorstellung und Potenzial</vt:lpstr>
      <vt:lpstr>Einführung von CubiX Creator</vt:lpstr>
      <vt:lpstr>Potenzial von CubiX Creator</vt:lpstr>
      <vt:lpstr>Marketingstrategien und Herausforderungen</vt:lpstr>
      <vt:lpstr>Herausforderungen bei der Markteinführung</vt:lpstr>
      <vt:lpstr>Marketingideen zur Produktkommunikation</vt:lpstr>
      <vt:lpstr>Nachhaltigkeit als Verkaufsargument</vt:lpstr>
      <vt:lpstr>Testkampagne und Co-Branding</vt:lpstr>
      <vt:lpstr>Marketingkampagne und Events</vt:lpstr>
      <vt:lpstr>Produktionskapazität und Preisstrategie</vt:lpstr>
      <vt:lpstr>Aktuelle Produktionskapazität</vt:lpstr>
      <vt:lpstr>Umweltfreundliche Verpackung</vt:lpstr>
      <vt:lpstr>Preisstrategie von CubiX</vt:lpstr>
      <vt:lpstr>Sonderangebote und Bundles</vt:lpstr>
      <vt:lpstr>Projektplan und Abschluss</vt:lpstr>
      <vt:lpstr>Projektplan und Produktmuster</vt:lpstr>
      <vt:lpstr>Zusammenfassung und Abschluss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Ella Engel</dc:creator>
  <cp:lastModifiedBy>Ella Engel</cp:lastModifiedBy>
  <cp:revision>6</cp:revision>
  <dcterms:created xsi:type="dcterms:W3CDTF">2024-12-16T20:07:10Z</dcterms:created>
  <dcterms:modified xsi:type="dcterms:W3CDTF">2024-12-17T07:01:26Z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0x010100F86C860610C0194AB1A57D3FDF8FE4E9</vt:lpwstr>
  </property>
  <property fmtid="{D5CDD505-2E9C-101B-9397-08002B2CF9AE}" pid="3" name="MediaServiceImageTags">
    <vt:lpwstr/>
  </property>
</Properties>
</file>